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914" r:id="rId5"/>
  </p:sldMasterIdLst>
  <p:notesMasterIdLst>
    <p:notesMasterId r:id="rId48"/>
  </p:notesMasterIdLst>
  <p:handoutMasterIdLst>
    <p:handoutMasterId r:id="rId49"/>
  </p:handoutMasterIdLst>
  <p:sldIdLst>
    <p:sldId id="555" r:id="rId6"/>
    <p:sldId id="586" r:id="rId7"/>
    <p:sldId id="588" r:id="rId8"/>
    <p:sldId id="525" r:id="rId9"/>
    <p:sldId id="529" r:id="rId10"/>
    <p:sldId id="535" r:id="rId11"/>
    <p:sldId id="526" r:id="rId12"/>
    <p:sldId id="570" r:id="rId13"/>
    <p:sldId id="559" r:id="rId14"/>
    <p:sldId id="539" r:id="rId15"/>
    <p:sldId id="553" r:id="rId16"/>
    <p:sldId id="566" r:id="rId17"/>
    <p:sldId id="550" r:id="rId18"/>
    <p:sldId id="551" r:id="rId19"/>
    <p:sldId id="560" r:id="rId20"/>
    <p:sldId id="584" r:id="rId21"/>
    <p:sldId id="567" r:id="rId22"/>
    <p:sldId id="579" r:id="rId23"/>
    <p:sldId id="580" r:id="rId24"/>
    <p:sldId id="590" r:id="rId25"/>
    <p:sldId id="573" r:id="rId26"/>
    <p:sldId id="531" r:id="rId27"/>
    <p:sldId id="552" r:id="rId28"/>
    <p:sldId id="582" r:id="rId29"/>
    <p:sldId id="583" r:id="rId30"/>
    <p:sldId id="538" r:id="rId31"/>
    <p:sldId id="542" r:id="rId32"/>
    <p:sldId id="409" r:id="rId33"/>
    <p:sldId id="561" r:id="rId34"/>
    <p:sldId id="345" r:id="rId35"/>
    <p:sldId id="546" r:id="rId36"/>
    <p:sldId id="548" r:id="rId37"/>
    <p:sldId id="585" r:id="rId38"/>
    <p:sldId id="571" r:id="rId39"/>
    <p:sldId id="574" r:id="rId40"/>
    <p:sldId id="575" r:id="rId41"/>
    <p:sldId id="576" r:id="rId42"/>
    <p:sldId id="577" r:id="rId43"/>
    <p:sldId id="587" r:id="rId44"/>
    <p:sldId id="533" r:id="rId45"/>
    <p:sldId id="578" r:id="rId46"/>
    <p:sldId id="589" r:id="rId47"/>
  </p:sldIdLst>
  <p:sldSz cx="9144000" cy="6858000" type="screen4x3"/>
  <p:notesSz cx="6718300" cy="9855200"/>
  <p:defaultTextStyle>
    <a:defPPr>
      <a:defRPr lang="en-GB"/>
    </a:defPPr>
    <a:lvl1pPr algn="l" defTabSz="447675" rtl="0" eaLnBrk="0" fontAlgn="base" hangingPunct="0">
      <a:spcBef>
        <a:spcPct val="0"/>
      </a:spcBef>
      <a:spcAft>
        <a:spcPct val="0"/>
      </a:spcAft>
      <a:defRPr kern="1200">
        <a:solidFill>
          <a:schemeClr val="bg1"/>
        </a:solidFill>
        <a:latin typeface="Arial" panose="020B0604020202020204" pitchFamily="34" charset="0"/>
        <a:ea typeface="+mn-ea"/>
        <a:cs typeface="+mn-cs"/>
      </a:defRPr>
    </a:lvl1pPr>
    <a:lvl2pPr marL="741363" indent="-284163" algn="l" defTabSz="447675" rtl="0" eaLnBrk="0" fontAlgn="base" hangingPunct="0">
      <a:spcBef>
        <a:spcPct val="0"/>
      </a:spcBef>
      <a:spcAft>
        <a:spcPct val="0"/>
      </a:spcAft>
      <a:defRPr kern="1200">
        <a:solidFill>
          <a:schemeClr val="bg1"/>
        </a:solidFill>
        <a:latin typeface="Arial" panose="020B0604020202020204" pitchFamily="34" charset="0"/>
        <a:ea typeface="+mn-ea"/>
        <a:cs typeface="+mn-cs"/>
      </a:defRPr>
    </a:lvl2pPr>
    <a:lvl3pPr marL="1141413" indent="-227013" algn="l" defTabSz="447675" rtl="0" eaLnBrk="0" fontAlgn="base" hangingPunct="0">
      <a:spcBef>
        <a:spcPct val="0"/>
      </a:spcBef>
      <a:spcAft>
        <a:spcPct val="0"/>
      </a:spcAft>
      <a:defRPr kern="1200">
        <a:solidFill>
          <a:schemeClr val="bg1"/>
        </a:solidFill>
        <a:latin typeface="Arial" panose="020B0604020202020204" pitchFamily="34" charset="0"/>
        <a:ea typeface="+mn-ea"/>
        <a:cs typeface="+mn-cs"/>
      </a:defRPr>
    </a:lvl3pPr>
    <a:lvl4pPr marL="1598613" indent="-227013" algn="l" defTabSz="447675" rtl="0" eaLnBrk="0" fontAlgn="base" hangingPunct="0">
      <a:spcBef>
        <a:spcPct val="0"/>
      </a:spcBef>
      <a:spcAft>
        <a:spcPct val="0"/>
      </a:spcAft>
      <a:defRPr kern="1200">
        <a:solidFill>
          <a:schemeClr val="bg1"/>
        </a:solidFill>
        <a:latin typeface="Arial" panose="020B0604020202020204" pitchFamily="34" charset="0"/>
        <a:ea typeface="+mn-ea"/>
        <a:cs typeface="+mn-cs"/>
      </a:defRPr>
    </a:lvl4pPr>
    <a:lvl5pPr marL="2055813" indent="-227013" algn="l" defTabSz="447675" rtl="0" eaLnBrk="0" fontAlgn="base" hangingPunct="0">
      <a:spcBef>
        <a:spcPct val="0"/>
      </a:spcBef>
      <a:spcAft>
        <a:spcPct val="0"/>
      </a:spcAft>
      <a:defRPr kern="1200">
        <a:solidFill>
          <a:schemeClr val="bg1"/>
        </a:solidFill>
        <a:latin typeface="Arial" panose="020B0604020202020204" pitchFamily="34" charset="0"/>
        <a:ea typeface="+mn-ea"/>
        <a:cs typeface="+mn-cs"/>
      </a:defRPr>
    </a:lvl5pPr>
    <a:lvl6pPr marL="2286000" algn="l" defTabSz="914400" rtl="0" eaLnBrk="1" latinLnBrk="0" hangingPunct="1">
      <a:defRPr kern="1200">
        <a:solidFill>
          <a:schemeClr val="bg1"/>
        </a:solidFill>
        <a:latin typeface="Arial" panose="020B0604020202020204" pitchFamily="34" charset="0"/>
        <a:ea typeface="+mn-ea"/>
        <a:cs typeface="+mn-cs"/>
      </a:defRPr>
    </a:lvl6pPr>
    <a:lvl7pPr marL="2743200" algn="l" defTabSz="914400" rtl="0" eaLnBrk="1" latinLnBrk="0" hangingPunct="1">
      <a:defRPr kern="1200">
        <a:solidFill>
          <a:schemeClr val="bg1"/>
        </a:solidFill>
        <a:latin typeface="Arial" panose="020B0604020202020204" pitchFamily="34" charset="0"/>
        <a:ea typeface="+mn-ea"/>
        <a:cs typeface="+mn-cs"/>
      </a:defRPr>
    </a:lvl7pPr>
    <a:lvl8pPr marL="3200400" algn="l" defTabSz="914400" rtl="0" eaLnBrk="1" latinLnBrk="0" hangingPunct="1">
      <a:defRPr kern="1200">
        <a:solidFill>
          <a:schemeClr val="bg1"/>
        </a:solidFill>
        <a:latin typeface="Arial" panose="020B0604020202020204" pitchFamily="34" charset="0"/>
        <a:ea typeface="+mn-ea"/>
        <a:cs typeface="+mn-cs"/>
      </a:defRPr>
    </a:lvl8pPr>
    <a:lvl9pPr marL="3657600" algn="l" defTabSz="914400" rtl="0" eaLnBrk="1" latinLnBrk="0" hangingPunct="1">
      <a:defRPr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4176">
          <p15:clr>
            <a:srgbClr val="A4A3A4"/>
          </p15:clr>
        </p15:guide>
        <p15:guide id="2" pos="146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EPENDAELE Lisa (RTD)" initials="DL(" lastIdx="11" clrIdx="0"/>
  <p:cmAuthor id="2" name="DURANTI Francesco (EAC)" initials="DF(" lastIdx="21" clrIdx="1">
    <p:extLst>
      <p:ext uri="{19B8F6BF-5375-455C-9EA6-DF929625EA0E}">
        <p15:presenceInfo xmlns:p15="http://schemas.microsoft.com/office/powerpoint/2012/main" userId="S-1-5-21-1606980848-2025429265-839522115-834870" providerId="AD"/>
      </p:ext>
    </p:extLst>
  </p:cmAuthor>
  <p:cmAuthor id="3" name="KARATZAS Isidoros (RTD)" initials="KI(" lastIdx="7" clrIdx="2">
    <p:extLst>
      <p:ext uri="{19B8F6BF-5375-455C-9EA6-DF929625EA0E}">
        <p15:presenceInfo xmlns:p15="http://schemas.microsoft.com/office/powerpoint/2012/main" userId="S-1-5-21-1606980848-2025429265-839522115-90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CEE0"/>
    <a:srgbClr val="115595"/>
    <a:srgbClr val="C1D3E3"/>
    <a:srgbClr val="0F5494"/>
    <a:srgbClr val="34B9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8407" autoAdjust="0"/>
  </p:normalViewPr>
  <p:slideViewPr>
    <p:cSldViewPr>
      <p:cViewPr varScale="1">
        <p:scale>
          <a:sx n="102" d="100"/>
          <a:sy n="102" d="100"/>
        </p:scale>
        <p:origin x="1890" y="4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4176"/>
        <p:guide pos="14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12T13:55:50.657" idx="8">
    <p:pos x="4167" y="1782"/>
    <p:text>Draft can be deleted?</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12T14:27:24.767" idx="10">
    <p:pos x="3008" y="3325"/>
    <p:text>Maybe a bit confusing to list this here as this is not a question the scientific evaluators have to answer?</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A64B3-BB75-447E-A665-AD284BA4E8E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348F4D1-0351-4C7D-B58A-773327CBEC63}">
      <dgm:prSet phldrT="[Text]" custT="1"/>
      <dgm:spPr>
        <a:solidFill>
          <a:srgbClr val="7030A0"/>
        </a:solidFill>
        <a:ln>
          <a:solidFill>
            <a:srgbClr val="7030A0"/>
          </a:solidFill>
        </a:ln>
      </dgm:spPr>
      <dgm:t>
        <a:bodyPr/>
        <a:lstStyle/>
        <a:p>
          <a:r>
            <a:rPr lang="en-US" sz="1400" b="1" dirty="0" smtClean="0">
              <a:solidFill>
                <a:schemeClr val="bg1"/>
              </a:solidFill>
            </a:rPr>
            <a:t>Application</a:t>
          </a:r>
          <a:r>
            <a:rPr lang="en-US" sz="1200" dirty="0" smtClean="0"/>
            <a:t> </a:t>
          </a:r>
          <a:endParaRPr lang="en-US" sz="1200" dirty="0"/>
        </a:p>
      </dgm:t>
    </dgm:pt>
    <dgm:pt modelId="{88F013CD-D9E6-4790-9A7F-B2194D772380}" type="parTrans" cxnId="{33D6F695-C0C9-4799-97F3-74AE49D175B5}">
      <dgm:prSet/>
      <dgm:spPr/>
      <dgm:t>
        <a:bodyPr/>
        <a:lstStyle/>
        <a:p>
          <a:endParaRPr lang="en-US"/>
        </a:p>
      </dgm:t>
    </dgm:pt>
    <dgm:pt modelId="{BC9F047F-790F-4523-9941-0B54327EA9F4}" type="sibTrans" cxnId="{33D6F695-C0C9-4799-97F3-74AE49D175B5}">
      <dgm:prSet/>
      <dgm:spPr/>
      <dgm:t>
        <a:bodyPr/>
        <a:lstStyle/>
        <a:p>
          <a:endParaRPr lang="en-US"/>
        </a:p>
      </dgm:t>
    </dgm:pt>
    <dgm:pt modelId="{2FEE86ED-55F7-4EC3-A260-415BBF14F7F6}">
      <dgm:prSet phldrT="[Text]"/>
      <dgm:spPr>
        <a:ln>
          <a:solidFill>
            <a:srgbClr val="0F5494"/>
          </a:solidFill>
        </a:ln>
      </dgm:spPr>
      <dgm:t>
        <a:bodyPr/>
        <a:lstStyle/>
        <a:p>
          <a:r>
            <a:rPr lang="en-GB" altLang="en-US" i="0" dirty="0" smtClean="0">
              <a:solidFill>
                <a:srgbClr val="0F5494"/>
              </a:solidFill>
            </a:rPr>
            <a:t>Ethics Issues Table (1a)</a:t>
          </a:r>
          <a:endParaRPr lang="en-US" dirty="0"/>
        </a:p>
      </dgm:t>
    </dgm:pt>
    <dgm:pt modelId="{9B923EDB-DC8B-4AA9-B743-1D665DE0C8AC}" type="parTrans" cxnId="{604A7FA5-7767-4EE0-8D1C-E1AC23A7DF45}">
      <dgm:prSet/>
      <dgm:spPr/>
      <dgm:t>
        <a:bodyPr/>
        <a:lstStyle/>
        <a:p>
          <a:endParaRPr lang="en-US"/>
        </a:p>
      </dgm:t>
    </dgm:pt>
    <dgm:pt modelId="{D8C2435F-D640-425B-860C-C76E8A317A5A}" type="sibTrans" cxnId="{604A7FA5-7767-4EE0-8D1C-E1AC23A7DF45}">
      <dgm:prSet/>
      <dgm:spPr/>
      <dgm:t>
        <a:bodyPr/>
        <a:lstStyle/>
        <a:p>
          <a:endParaRPr lang="en-US"/>
        </a:p>
      </dgm:t>
    </dgm:pt>
    <dgm:pt modelId="{728ECB1C-F02A-406F-AB7D-0CF94663028B}">
      <dgm:prSet phldrT="[Text]"/>
      <dgm:spPr>
        <a:ln>
          <a:solidFill>
            <a:srgbClr val="0F5494"/>
          </a:solidFill>
        </a:ln>
      </dgm:spPr>
      <dgm:t>
        <a:bodyPr/>
        <a:lstStyle/>
        <a:p>
          <a:r>
            <a:rPr lang="en-GB" altLang="en-US" i="0" dirty="0" smtClean="0">
              <a:solidFill>
                <a:srgbClr val="0F5494"/>
              </a:solidFill>
            </a:rPr>
            <a:t>Ethics </a:t>
          </a:r>
          <a:r>
            <a:rPr lang="en-GB" altLang="en-US" b="1" i="0" dirty="0" smtClean="0">
              <a:solidFill>
                <a:srgbClr val="0F5494"/>
              </a:solidFill>
            </a:rPr>
            <a:t>Self-Assessment </a:t>
          </a:r>
          <a:r>
            <a:rPr lang="en-GB" altLang="en-US" b="0" i="0" dirty="0" smtClean="0">
              <a:solidFill>
                <a:srgbClr val="0F5494"/>
              </a:solidFill>
            </a:rPr>
            <a:t>(1b-1d)</a:t>
          </a:r>
          <a:endParaRPr lang="en-US" b="0" dirty="0"/>
        </a:p>
      </dgm:t>
    </dgm:pt>
    <dgm:pt modelId="{35591E01-77B0-4800-B2DD-08C0BA972453}" type="parTrans" cxnId="{C5B57274-1F22-46F6-A1AC-F2C182F5C395}">
      <dgm:prSet/>
      <dgm:spPr/>
      <dgm:t>
        <a:bodyPr/>
        <a:lstStyle/>
        <a:p>
          <a:endParaRPr lang="en-US"/>
        </a:p>
      </dgm:t>
    </dgm:pt>
    <dgm:pt modelId="{9EC559D7-026A-450E-A5BB-73C09BF6B832}" type="sibTrans" cxnId="{C5B57274-1F22-46F6-A1AC-F2C182F5C395}">
      <dgm:prSet/>
      <dgm:spPr/>
      <dgm:t>
        <a:bodyPr/>
        <a:lstStyle/>
        <a:p>
          <a:endParaRPr lang="en-US"/>
        </a:p>
      </dgm:t>
    </dgm:pt>
    <dgm:pt modelId="{015F3D7A-997C-4380-9EA0-8EBA11ADE503}">
      <dgm:prSet phldrT="[Text]"/>
      <dgm:spPr>
        <a:solidFill>
          <a:srgbClr val="92D050"/>
        </a:solidFill>
        <a:ln>
          <a:solidFill>
            <a:srgbClr val="92D050"/>
          </a:solidFill>
        </a:ln>
      </dgm:spPr>
      <dgm:t>
        <a:bodyPr/>
        <a:lstStyle/>
        <a:p>
          <a:r>
            <a:rPr lang="en-GB" b="1" dirty="0" smtClean="0">
              <a:solidFill>
                <a:srgbClr val="0F5494"/>
              </a:solidFill>
            </a:rPr>
            <a:t>Shortlisted </a:t>
          </a:r>
        </a:p>
        <a:p>
          <a:r>
            <a:rPr lang="en-GB" b="1" dirty="0" smtClean="0">
              <a:solidFill>
                <a:srgbClr val="0F5494"/>
              </a:solidFill>
            </a:rPr>
            <a:t>PROPOSALS</a:t>
          </a:r>
          <a:endParaRPr lang="en-US" dirty="0"/>
        </a:p>
      </dgm:t>
    </dgm:pt>
    <dgm:pt modelId="{B4381216-1806-478A-A52D-8D77027B6BAF}" type="parTrans" cxnId="{D0663FC2-5C70-4CFE-854B-5D13A3927E9B}">
      <dgm:prSet/>
      <dgm:spPr/>
      <dgm:t>
        <a:bodyPr/>
        <a:lstStyle/>
        <a:p>
          <a:endParaRPr lang="en-US"/>
        </a:p>
      </dgm:t>
    </dgm:pt>
    <dgm:pt modelId="{F4F203B6-5F91-4AE2-ADBE-E4AAAEE133A2}" type="sibTrans" cxnId="{D0663FC2-5C70-4CFE-854B-5D13A3927E9B}">
      <dgm:prSet/>
      <dgm:spPr/>
      <dgm:t>
        <a:bodyPr/>
        <a:lstStyle/>
        <a:p>
          <a:endParaRPr lang="en-US"/>
        </a:p>
      </dgm:t>
    </dgm:pt>
    <dgm:pt modelId="{A3B0DCF1-3E93-477D-AE7C-5BE7B7D2C6E3}">
      <dgm:prSet phldrT="[Text]"/>
      <dgm:spPr>
        <a:ln>
          <a:solidFill>
            <a:srgbClr val="115595"/>
          </a:solidFill>
        </a:ln>
      </dgm:spPr>
      <dgm:t>
        <a:bodyPr/>
        <a:lstStyle/>
        <a:p>
          <a:r>
            <a:rPr lang="en-GB" b="1" dirty="0" smtClean="0">
              <a:solidFill>
                <a:srgbClr val="0F5494"/>
              </a:solidFill>
              <a:sym typeface="Wingdings" panose="05000000000000000000" pitchFamily="2" charset="2"/>
            </a:rPr>
            <a:t>Ethics</a:t>
          </a:r>
          <a:r>
            <a:rPr lang="en-GB" b="1" baseline="0" dirty="0" smtClean="0">
              <a:solidFill>
                <a:srgbClr val="0F5494"/>
              </a:solidFill>
              <a:sym typeface="Wingdings" panose="05000000000000000000" pitchFamily="2" charset="2"/>
            </a:rPr>
            <a:t> </a:t>
          </a:r>
          <a:r>
            <a:rPr lang="en-GB" b="1" dirty="0" smtClean="0">
              <a:solidFill>
                <a:srgbClr val="0F5494"/>
              </a:solidFill>
              <a:sym typeface="Wingdings" panose="05000000000000000000" pitchFamily="2" charset="2"/>
            </a:rPr>
            <a:t>Screening </a:t>
          </a:r>
          <a:r>
            <a:rPr lang="en-GB" b="0" dirty="0" smtClean="0">
              <a:solidFill>
                <a:srgbClr val="0F5494"/>
              </a:solidFill>
              <a:sym typeface="Wingdings" panose="05000000000000000000" pitchFamily="2" charset="2"/>
            </a:rPr>
            <a:t>of </a:t>
          </a:r>
          <a:r>
            <a:rPr lang="en-GB" b="0" u="sng" dirty="0" smtClean="0">
              <a:solidFill>
                <a:srgbClr val="0F5494"/>
              </a:solidFill>
              <a:sym typeface="Wingdings" panose="05000000000000000000" pitchFamily="2" charset="2"/>
            </a:rPr>
            <a:t>all</a:t>
          </a:r>
          <a:r>
            <a:rPr lang="en-GB" b="0" u="none" dirty="0" smtClean="0">
              <a:solidFill>
                <a:srgbClr val="0F5494"/>
              </a:solidFill>
              <a:sym typeface="Wingdings" panose="05000000000000000000" pitchFamily="2" charset="2"/>
            </a:rPr>
            <a:t> </a:t>
          </a:r>
          <a:r>
            <a:rPr lang="en-GB" b="0" u="none" noProof="0" dirty="0" smtClean="0">
              <a:solidFill>
                <a:srgbClr val="0F5494"/>
              </a:solidFill>
              <a:sym typeface="Wingdings" panose="05000000000000000000" pitchFamily="2" charset="2"/>
            </a:rPr>
            <a:t>proposals (2)</a:t>
          </a:r>
          <a:endParaRPr lang="en-US" dirty="0"/>
        </a:p>
      </dgm:t>
    </dgm:pt>
    <dgm:pt modelId="{77DC256E-1574-4E08-AF9D-7998E566E10E}" type="parTrans" cxnId="{25A31AC1-7129-4277-B6A2-3EF29B13D0A9}">
      <dgm:prSet/>
      <dgm:spPr/>
      <dgm:t>
        <a:bodyPr/>
        <a:lstStyle/>
        <a:p>
          <a:endParaRPr lang="en-US"/>
        </a:p>
      </dgm:t>
    </dgm:pt>
    <dgm:pt modelId="{1F64E0EA-EB84-4C6F-B530-6C745F6216F0}" type="sibTrans" cxnId="{25A31AC1-7129-4277-B6A2-3EF29B13D0A9}">
      <dgm:prSet/>
      <dgm:spPr/>
      <dgm:t>
        <a:bodyPr/>
        <a:lstStyle/>
        <a:p>
          <a:endParaRPr lang="en-US"/>
        </a:p>
      </dgm:t>
    </dgm:pt>
    <dgm:pt modelId="{C185072C-447C-463A-91AB-3ECC9F7AFD2B}">
      <dgm:prSet phldrT="[Text]"/>
      <dgm:spPr>
        <a:solidFill>
          <a:srgbClr val="FFC000"/>
        </a:solidFill>
        <a:ln>
          <a:solidFill>
            <a:srgbClr val="FFC000"/>
          </a:solidFill>
        </a:ln>
      </dgm:spPr>
      <dgm:t>
        <a:bodyPr/>
        <a:lstStyle/>
        <a:p>
          <a:r>
            <a:rPr lang="fr-BE" b="1" dirty="0" smtClean="0">
              <a:solidFill>
                <a:srgbClr val="0F5494"/>
              </a:solidFill>
            </a:rPr>
            <a:t>Ongoing </a:t>
          </a:r>
          <a:r>
            <a:rPr lang="fr-BE" b="1" baseline="0" dirty="0" smtClean="0">
              <a:solidFill>
                <a:srgbClr val="0F5494"/>
              </a:solidFill>
            </a:rPr>
            <a:t>RESEARCH PROJECTS</a:t>
          </a:r>
          <a:endParaRPr lang="en-US" dirty="0"/>
        </a:p>
      </dgm:t>
    </dgm:pt>
    <dgm:pt modelId="{2BF26FA7-607F-4F18-952B-BF4ADDC30B39}" type="parTrans" cxnId="{7213C356-ADE6-48A7-A43F-00D80B9F4F79}">
      <dgm:prSet/>
      <dgm:spPr/>
      <dgm:t>
        <a:bodyPr/>
        <a:lstStyle/>
        <a:p>
          <a:endParaRPr lang="en-US"/>
        </a:p>
      </dgm:t>
    </dgm:pt>
    <dgm:pt modelId="{82A14024-E16A-4674-BC45-FE0C6AF0780A}" type="sibTrans" cxnId="{7213C356-ADE6-48A7-A43F-00D80B9F4F79}">
      <dgm:prSet/>
      <dgm:spPr/>
      <dgm:t>
        <a:bodyPr/>
        <a:lstStyle/>
        <a:p>
          <a:endParaRPr lang="en-US"/>
        </a:p>
      </dgm:t>
    </dgm:pt>
    <dgm:pt modelId="{6EB69650-7B05-48F8-9A05-5E0CB1F4716C}">
      <dgm:prSet phldrT="[Text]"/>
      <dgm:spPr>
        <a:ln>
          <a:solidFill>
            <a:srgbClr val="115595"/>
          </a:solidFill>
        </a:ln>
      </dgm:spPr>
      <dgm:t>
        <a:bodyPr/>
        <a:lstStyle/>
        <a:p>
          <a:r>
            <a:rPr lang="en-IE" b="1" noProof="0" dirty="0" smtClean="0">
              <a:solidFill>
                <a:srgbClr val="0F5494"/>
              </a:solidFill>
            </a:rPr>
            <a:t>Ethics</a:t>
          </a:r>
          <a:r>
            <a:rPr lang="en-IE" b="1" baseline="0" noProof="0" dirty="0" smtClean="0">
              <a:solidFill>
                <a:srgbClr val="0F5494"/>
              </a:solidFill>
            </a:rPr>
            <a:t> Review*</a:t>
          </a:r>
          <a:r>
            <a:rPr lang="en-IE" b="0" baseline="0" noProof="0" dirty="0" smtClean="0">
              <a:solidFill>
                <a:srgbClr val="0F5494"/>
              </a:solidFill>
            </a:rPr>
            <a:t> for </a:t>
          </a:r>
          <a:r>
            <a:rPr lang="en-IE" b="0" u="sng" baseline="0" noProof="0" dirty="0" smtClean="0">
              <a:solidFill>
                <a:srgbClr val="0F5494"/>
              </a:solidFill>
            </a:rPr>
            <a:t>selected</a:t>
          </a:r>
          <a:r>
            <a:rPr lang="en-IE" b="0" baseline="0" noProof="0" dirty="0" smtClean="0">
              <a:solidFill>
                <a:srgbClr val="0F5494"/>
              </a:solidFill>
            </a:rPr>
            <a:t> projects (4)</a:t>
          </a:r>
          <a:endParaRPr lang="en-US" dirty="0"/>
        </a:p>
      </dgm:t>
    </dgm:pt>
    <dgm:pt modelId="{3AE36AE4-F1BB-485F-92AB-08B0E9F60831}" type="parTrans" cxnId="{79FB8EE1-AD4A-4051-8B90-3A7FBCFCF65C}">
      <dgm:prSet/>
      <dgm:spPr/>
      <dgm:t>
        <a:bodyPr/>
        <a:lstStyle/>
        <a:p>
          <a:endParaRPr lang="en-US"/>
        </a:p>
      </dgm:t>
    </dgm:pt>
    <dgm:pt modelId="{0A454674-1302-4BCE-8F56-9B262F6D0037}" type="sibTrans" cxnId="{79FB8EE1-AD4A-4051-8B90-3A7FBCFCF65C}">
      <dgm:prSet/>
      <dgm:spPr/>
      <dgm:t>
        <a:bodyPr/>
        <a:lstStyle/>
        <a:p>
          <a:endParaRPr lang="en-US"/>
        </a:p>
      </dgm:t>
    </dgm:pt>
    <dgm:pt modelId="{8C2BF4D0-F346-460D-AB9A-8E1CEC2911F7}">
      <dgm:prSet phldrT="[Text]"/>
      <dgm:spPr>
        <a:ln>
          <a:solidFill>
            <a:srgbClr val="115595"/>
          </a:solidFill>
        </a:ln>
      </dgm:spPr>
      <dgm:t>
        <a:bodyPr/>
        <a:lstStyle/>
        <a:p>
          <a:r>
            <a:rPr lang="en-GB" b="1" u="none" noProof="0" dirty="0" smtClean="0">
              <a:solidFill>
                <a:srgbClr val="0F5494"/>
              </a:solidFill>
              <a:sym typeface="Wingdings" panose="05000000000000000000" pitchFamily="2" charset="2"/>
            </a:rPr>
            <a:t>Ethics Assessment</a:t>
          </a:r>
          <a:r>
            <a:rPr lang="en-GB" b="1" u="none" baseline="0" noProof="0" dirty="0" smtClean="0">
              <a:solidFill>
                <a:srgbClr val="0F5494"/>
              </a:solidFill>
              <a:sym typeface="Wingdings" panose="05000000000000000000" pitchFamily="2" charset="2"/>
            </a:rPr>
            <a:t> </a:t>
          </a:r>
          <a:r>
            <a:rPr lang="en-GB" b="0" u="none" baseline="0" noProof="0" dirty="0" smtClean="0">
              <a:solidFill>
                <a:srgbClr val="0F5494"/>
              </a:solidFill>
              <a:sym typeface="Wingdings" panose="05000000000000000000" pitchFamily="2" charset="2"/>
            </a:rPr>
            <a:t>of proposals raising </a:t>
          </a:r>
          <a:r>
            <a:rPr lang="en-GB" b="0" u="sng" baseline="0" noProof="0" dirty="0" smtClean="0">
              <a:solidFill>
                <a:srgbClr val="00B050"/>
              </a:solidFill>
              <a:sym typeface="Wingdings" panose="05000000000000000000" pitchFamily="2" charset="2"/>
            </a:rPr>
            <a:t>complex and/or serious ethics issues</a:t>
          </a:r>
          <a:r>
            <a:rPr lang="en-GB" b="0" u="sng" baseline="0" noProof="0" dirty="0" smtClean="0">
              <a:solidFill>
                <a:srgbClr val="0F5494"/>
              </a:solidFill>
              <a:sym typeface="Wingdings" panose="05000000000000000000" pitchFamily="2" charset="2"/>
            </a:rPr>
            <a:t> (3)</a:t>
          </a:r>
          <a:endParaRPr lang="en-US" dirty="0"/>
        </a:p>
      </dgm:t>
    </dgm:pt>
    <dgm:pt modelId="{71A552AD-2DC7-423B-942E-CAE4DEDCB4A6}" type="parTrans" cxnId="{BC597581-7B9F-421C-B151-CB9A1440A72F}">
      <dgm:prSet/>
      <dgm:spPr/>
      <dgm:t>
        <a:bodyPr/>
        <a:lstStyle/>
        <a:p>
          <a:endParaRPr lang="en-US"/>
        </a:p>
      </dgm:t>
    </dgm:pt>
    <dgm:pt modelId="{DD66DBD9-E9AA-4D0C-AE92-1ACFADE839A5}" type="sibTrans" cxnId="{BC597581-7B9F-421C-B151-CB9A1440A72F}">
      <dgm:prSet/>
      <dgm:spPr/>
      <dgm:t>
        <a:bodyPr/>
        <a:lstStyle/>
        <a:p>
          <a:endParaRPr lang="en-US"/>
        </a:p>
      </dgm:t>
    </dgm:pt>
    <dgm:pt modelId="{A5B944E4-D570-4AC1-BFE9-2EB964BB2748}">
      <dgm:prSet phldrT="[Text]"/>
      <dgm:spPr>
        <a:ln>
          <a:solidFill>
            <a:srgbClr val="115595"/>
          </a:solidFill>
        </a:ln>
      </dgm:spPr>
      <dgm:t>
        <a:bodyPr/>
        <a:lstStyle/>
        <a:p>
          <a:r>
            <a:rPr lang="en-US" dirty="0" smtClean="0">
              <a:solidFill>
                <a:srgbClr val="115595"/>
              </a:solidFill>
            </a:rPr>
            <a:t>Before Grant agreement! </a:t>
          </a:r>
          <a:endParaRPr lang="en-US" dirty="0">
            <a:solidFill>
              <a:srgbClr val="115595"/>
            </a:solidFill>
          </a:endParaRPr>
        </a:p>
      </dgm:t>
    </dgm:pt>
    <dgm:pt modelId="{88E1F0E4-2228-435B-9699-ACDA973F708D}" type="parTrans" cxnId="{39D5105A-D9A8-4765-9431-A32DBAF72D7C}">
      <dgm:prSet/>
      <dgm:spPr/>
      <dgm:t>
        <a:bodyPr/>
        <a:lstStyle/>
        <a:p>
          <a:endParaRPr lang="en-US"/>
        </a:p>
      </dgm:t>
    </dgm:pt>
    <dgm:pt modelId="{15322589-5E7A-42F2-A3CC-303C1E921059}" type="sibTrans" cxnId="{39D5105A-D9A8-4765-9431-A32DBAF72D7C}">
      <dgm:prSet/>
      <dgm:spPr/>
      <dgm:t>
        <a:bodyPr/>
        <a:lstStyle/>
        <a:p>
          <a:endParaRPr lang="en-US"/>
        </a:p>
      </dgm:t>
    </dgm:pt>
    <dgm:pt modelId="{89AB1435-F59B-4E06-8727-FD2633C11DA1}" type="pres">
      <dgm:prSet presAssocID="{041A64B3-BB75-447E-A665-AD284BA4E8ED}" presName="linearFlow" presStyleCnt="0">
        <dgm:presLayoutVars>
          <dgm:dir/>
          <dgm:animLvl val="lvl"/>
          <dgm:resizeHandles val="exact"/>
        </dgm:presLayoutVars>
      </dgm:prSet>
      <dgm:spPr/>
      <dgm:t>
        <a:bodyPr/>
        <a:lstStyle/>
        <a:p>
          <a:endParaRPr lang="en-US"/>
        </a:p>
      </dgm:t>
    </dgm:pt>
    <dgm:pt modelId="{F50556D5-1ED5-4161-9FCE-238E69BCA4FD}" type="pres">
      <dgm:prSet presAssocID="{3348F4D1-0351-4C7D-B58A-773327CBEC63}" presName="composite" presStyleCnt="0"/>
      <dgm:spPr/>
    </dgm:pt>
    <dgm:pt modelId="{B7FBFD95-AF67-4DF4-9444-7B96E20CC489}" type="pres">
      <dgm:prSet presAssocID="{3348F4D1-0351-4C7D-B58A-773327CBEC63}" presName="parentText" presStyleLbl="alignNode1" presStyleIdx="0" presStyleCnt="3">
        <dgm:presLayoutVars>
          <dgm:chMax val="1"/>
          <dgm:bulletEnabled val="1"/>
        </dgm:presLayoutVars>
      </dgm:prSet>
      <dgm:spPr/>
      <dgm:t>
        <a:bodyPr/>
        <a:lstStyle/>
        <a:p>
          <a:endParaRPr lang="en-US"/>
        </a:p>
      </dgm:t>
    </dgm:pt>
    <dgm:pt modelId="{CB8A3A7E-300F-4874-8139-FF86C81B1D57}" type="pres">
      <dgm:prSet presAssocID="{3348F4D1-0351-4C7D-B58A-773327CBEC63}" presName="descendantText" presStyleLbl="alignAcc1" presStyleIdx="0" presStyleCnt="3">
        <dgm:presLayoutVars>
          <dgm:bulletEnabled val="1"/>
        </dgm:presLayoutVars>
      </dgm:prSet>
      <dgm:spPr/>
      <dgm:t>
        <a:bodyPr/>
        <a:lstStyle/>
        <a:p>
          <a:endParaRPr lang="en-US"/>
        </a:p>
      </dgm:t>
    </dgm:pt>
    <dgm:pt modelId="{4DDCE4DE-CD27-496B-9F55-98BE0852B1E3}" type="pres">
      <dgm:prSet presAssocID="{BC9F047F-790F-4523-9941-0B54327EA9F4}" presName="sp" presStyleCnt="0"/>
      <dgm:spPr/>
    </dgm:pt>
    <dgm:pt modelId="{E5FDD558-A600-4F62-9201-D9988DB8E232}" type="pres">
      <dgm:prSet presAssocID="{015F3D7A-997C-4380-9EA0-8EBA11ADE503}" presName="composite" presStyleCnt="0"/>
      <dgm:spPr/>
    </dgm:pt>
    <dgm:pt modelId="{A169DC58-8521-47F7-B6EB-02CC4D975D33}" type="pres">
      <dgm:prSet presAssocID="{015F3D7A-997C-4380-9EA0-8EBA11ADE503}" presName="parentText" presStyleLbl="alignNode1" presStyleIdx="1" presStyleCnt="3">
        <dgm:presLayoutVars>
          <dgm:chMax val="1"/>
          <dgm:bulletEnabled val="1"/>
        </dgm:presLayoutVars>
      </dgm:prSet>
      <dgm:spPr/>
      <dgm:t>
        <a:bodyPr/>
        <a:lstStyle/>
        <a:p>
          <a:endParaRPr lang="en-US"/>
        </a:p>
      </dgm:t>
    </dgm:pt>
    <dgm:pt modelId="{E4AB60DB-04B1-4234-8A80-9AED9F588B2F}" type="pres">
      <dgm:prSet presAssocID="{015F3D7A-997C-4380-9EA0-8EBA11ADE503}" presName="descendantText" presStyleLbl="alignAcc1" presStyleIdx="1" presStyleCnt="3">
        <dgm:presLayoutVars>
          <dgm:bulletEnabled val="1"/>
        </dgm:presLayoutVars>
      </dgm:prSet>
      <dgm:spPr/>
      <dgm:t>
        <a:bodyPr/>
        <a:lstStyle/>
        <a:p>
          <a:endParaRPr lang="en-US"/>
        </a:p>
      </dgm:t>
    </dgm:pt>
    <dgm:pt modelId="{D948A169-0D70-4D53-8BF8-0126E5ECE37A}" type="pres">
      <dgm:prSet presAssocID="{F4F203B6-5F91-4AE2-ADBE-E4AAAEE133A2}" presName="sp" presStyleCnt="0"/>
      <dgm:spPr/>
    </dgm:pt>
    <dgm:pt modelId="{9345416F-6DB5-46D0-8A8F-CD6BE10D6871}" type="pres">
      <dgm:prSet presAssocID="{C185072C-447C-463A-91AB-3ECC9F7AFD2B}" presName="composite" presStyleCnt="0"/>
      <dgm:spPr/>
    </dgm:pt>
    <dgm:pt modelId="{773AD43C-5A65-4989-8980-16BB7B41E267}" type="pres">
      <dgm:prSet presAssocID="{C185072C-447C-463A-91AB-3ECC9F7AFD2B}" presName="parentText" presStyleLbl="alignNode1" presStyleIdx="2" presStyleCnt="3">
        <dgm:presLayoutVars>
          <dgm:chMax val="1"/>
          <dgm:bulletEnabled val="1"/>
        </dgm:presLayoutVars>
      </dgm:prSet>
      <dgm:spPr/>
      <dgm:t>
        <a:bodyPr/>
        <a:lstStyle/>
        <a:p>
          <a:endParaRPr lang="en-US"/>
        </a:p>
      </dgm:t>
    </dgm:pt>
    <dgm:pt modelId="{AB5818B1-6EA2-4BC5-A483-DD465EF040E7}" type="pres">
      <dgm:prSet presAssocID="{C185072C-447C-463A-91AB-3ECC9F7AFD2B}" presName="descendantText" presStyleLbl="alignAcc1" presStyleIdx="2" presStyleCnt="3" custLinFactNeighborX="-103" custLinFactNeighborY="1769">
        <dgm:presLayoutVars>
          <dgm:bulletEnabled val="1"/>
        </dgm:presLayoutVars>
      </dgm:prSet>
      <dgm:spPr/>
      <dgm:t>
        <a:bodyPr/>
        <a:lstStyle/>
        <a:p>
          <a:endParaRPr lang="en-US"/>
        </a:p>
      </dgm:t>
    </dgm:pt>
  </dgm:ptLst>
  <dgm:cxnLst>
    <dgm:cxn modelId="{13539ADD-0602-4362-B20D-A1E1A46AA05A}" type="presOf" srcId="{A5B944E4-D570-4AC1-BFE9-2EB964BB2748}" destId="{E4AB60DB-04B1-4234-8A80-9AED9F588B2F}" srcOrd="0" destOrd="0" presId="urn:microsoft.com/office/officeart/2005/8/layout/chevron2"/>
    <dgm:cxn modelId="{AAB7F78D-E661-4AD4-AEEC-B63B491F707A}" type="presOf" srcId="{2FEE86ED-55F7-4EC3-A260-415BBF14F7F6}" destId="{CB8A3A7E-300F-4874-8139-FF86C81B1D57}" srcOrd="0" destOrd="0" presId="urn:microsoft.com/office/officeart/2005/8/layout/chevron2"/>
    <dgm:cxn modelId="{B4ABC528-F6C4-4226-8F18-C7D423AD08D3}" type="presOf" srcId="{C185072C-447C-463A-91AB-3ECC9F7AFD2B}" destId="{773AD43C-5A65-4989-8980-16BB7B41E267}" srcOrd="0" destOrd="0" presId="urn:microsoft.com/office/officeart/2005/8/layout/chevron2"/>
    <dgm:cxn modelId="{E7D45567-FF91-4DCE-9757-A0C3EF100C3F}" type="presOf" srcId="{3348F4D1-0351-4C7D-B58A-773327CBEC63}" destId="{B7FBFD95-AF67-4DF4-9444-7B96E20CC489}" srcOrd="0" destOrd="0" presId="urn:microsoft.com/office/officeart/2005/8/layout/chevron2"/>
    <dgm:cxn modelId="{795CC592-49C2-41BC-8ABF-5148FAE3D85D}" type="presOf" srcId="{A3B0DCF1-3E93-477D-AE7C-5BE7B7D2C6E3}" destId="{E4AB60DB-04B1-4234-8A80-9AED9F588B2F}" srcOrd="0" destOrd="1" presId="urn:microsoft.com/office/officeart/2005/8/layout/chevron2"/>
    <dgm:cxn modelId="{D0663FC2-5C70-4CFE-854B-5D13A3927E9B}" srcId="{041A64B3-BB75-447E-A665-AD284BA4E8ED}" destId="{015F3D7A-997C-4380-9EA0-8EBA11ADE503}" srcOrd="1" destOrd="0" parTransId="{B4381216-1806-478A-A52D-8D77027B6BAF}" sibTransId="{F4F203B6-5F91-4AE2-ADBE-E4AAAEE133A2}"/>
    <dgm:cxn modelId="{E396D36A-03D9-46B5-9E58-41FC6B15F256}" type="presOf" srcId="{041A64B3-BB75-447E-A665-AD284BA4E8ED}" destId="{89AB1435-F59B-4E06-8727-FD2633C11DA1}" srcOrd="0" destOrd="0" presId="urn:microsoft.com/office/officeart/2005/8/layout/chevron2"/>
    <dgm:cxn modelId="{33D6F695-C0C9-4799-97F3-74AE49D175B5}" srcId="{041A64B3-BB75-447E-A665-AD284BA4E8ED}" destId="{3348F4D1-0351-4C7D-B58A-773327CBEC63}" srcOrd="0" destOrd="0" parTransId="{88F013CD-D9E6-4790-9A7F-B2194D772380}" sibTransId="{BC9F047F-790F-4523-9941-0B54327EA9F4}"/>
    <dgm:cxn modelId="{79FB8EE1-AD4A-4051-8B90-3A7FBCFCF65C}" srcId="{C185072C-447C-463A-91AB-3ECC9F7AFD2B}" destId="{6EB69650-7B05-48F8-9A05-5E0CB1F4716C}" srcOrd="0" destOrd="0" parTransId="{3AE36AE4-F1BB-485F-92AB-08B0E9F60831}" sibTransId="{0A454674-1302-4BCE-8F56-9B262F6D0037}"/>
    <dgm:cxn modelId="{7213C356-ADE6-48A7-A43F-00D80B9F4F79}" srcId="{041A64B3-BB75-447E-A665-AD284BA4E8ED}" destId="{C185072C-447C-463A-91AB-3ECC9F7AFD2B}" srcOrd="2" destOrd="0" parTransId="{2BF26FA7-607F-4F18-952B-BF4ADDC30B39}" sibTransId="{82A14024-E16A-4674-BC45-FE0C6AF0780A}"/>
    <dgm:cxn modelId="{18F4B84E-10F2-4268-A7FE-AD2026ABABE9}" type="presOf" srcId="{728ECB1C-F02A-406F-AB7D-0CF94663028B}" destId="{CB8A3A7E-300F-4874-8139-FF86C81B1D57}" srcOrd="0" destOrd="1" presId="urn:microsoft.com/office/officeart/2005/8/layout/chevron2"/>
    <dgm:cxn modelId="{9A8C4462-A2E0-4AFF-8924-C57062EDA309}" type="presOf" srcId="{015F3D7A-997C-4380-9EA0-8EBA11ADE503}" destId="{A169DC58-8521-47F7-B6EB-02CC4D975D33}" srcOrd="0" destOrd="0" presId="urn:microsoft.com/office/officeart/2005/8/layout/chevron2"/>
    <dgm:cxn modelId="{25A31AC1-7129-4277-B6A2-3EF29B13D0A9}" srcId="{015F3D7A-997C-4380-9EA0-8EBA11ADE503}" destId="{A3B0DCF1-3E93-477D-AE7C-5BE7B7D2C6E3}" srcOrd="1" destOrd="0" parTransId="{77DC256E-1574-4E08-AF9D-7998E566E10E}" sibTransId="{1F64E0EA-EB84-4C6F-B530-6C745F6216F0}"/>
    <dgm:cxn modelId="{39D5105A-D9A8-4765-9431-A32DBAF72D7C}" srcId="{015F3D7A-997C-4380-9EA0-8EBA11ADE503}" destId="{A5B944E4-D570-4AC1-BFE9-2EB964BB2748}" srcOrd="0" destOrd="0" parTransId="{88E1F0E4-2228-435B-9699-ACDA973F708D}" sibTransId="{15322589-5E7A-42F2-A3CC-303C1E921059}"/>
    <dgm:cxn modelId="{C5B57274-1F22-46F6-A1AC-F2C182F5C395}" srcId="{3348F4D1-0351-4C7D-B58A-773327CBEC63}" destId="{728ECB1C-F02A-406F-AB7D-0CF94663028B}" srcOrd="1" destOrd="0" parTransId="{35591E01-77B0-4800-B2DD-08C0BA972453}" sibTransId="{9EC559D7-026A-450E-A5BB-73C09BF6B832}"/>
    <dgm:cxn modelId="{A7931C67-93B7-4E37-BE9E-7E6A16606681}" type="presOf" srcId="{8C2BF4D0-F346-460D-AB9A-8E1CEC2911F7}" destId="{E4AB60DB-04B1-4234-8A80-9AED9F588B2F}" srcOrd="0" destOrd="2" presId="urn:microsoft.com/office/officeart/2005/8/layout/chevron2"/>
    <dgm:cxn modelId="{BC597581-7B9F-421C-B151-CB9A1440A72F}" srcId="{015F3D7A-997C-4380-9EA0-8EBA11ADE503}" destId="{8C2BF4D0-F346-460D-AB9A-8E1CEC2911F7}" srcOrd="2" destOrd="0" parTransId="{71A552AD-2DC7-423B-942E-CAE4DEDCB4A6}" sibTransId="{DD66DBD9-E9AA-4D0C-AE92-1ACFADE839A5}"/>
    <dgm:cxn modelId="{05E12B29-710A-4565-98D3-15541D1DDA3C}" type="presOf" srcId="{6EB69650-7B05-48F8-9A05-5E0CB1F4716C}" destId="{AB5818B1-6EA2-4BC5-A483-DD465EF040E7}" srcOrd="0" destOrd="0" presId="urn:microsoft.com/office/officeart/2005/8/layout/chevron2"/>
    <dgm:cxn modelId="{604A7FA5-7767-4EE0-8D1C-E1AC23A7DF45}" srcId="{3348F4D1-0351-4C7D-B58A-773327CBEC63}" destId="{2FEE86ED-55F7-4EC3-A260-415BBF14F7F6}" srcOrd="0" destOrd="0" parTransId="{9B923EDB-DC8B-4AA9-B743-1D665DE0C8AC}" sibTransId="{D8C2435F-D640-425B-860C-C76E8A317A5A}"/>
    <dgm:cxn modelId="{69FD9A2F-0E8B-4E0A-95C3-2D66363628C9}" type="presParOf" srcId="{89AB1435-F59B-4E06-8727-FD2633C11DA1}" destId="{F50556D5-1ED5-4161-9FCE-238E69BCA4FD}" srcOrd="0" destOrd="0" presId="urn:microsoft.com/office/officeart/2005/8/layout/chevron2"/>
    <dgm:cxn modelId="{AAE3C502-1A1E-4F4C-AF21-FB08DEB14614}" type="presParOf" srcId="{F50556D5-1ED5-4161-9FCE-238E69BCA4FD}" destId="{B7FBFD95-AF67-4DF4-9444-7B96E20CC489}" srcOrd="0" destOrd="0" presId="urn:microsoft.com/office/officeart/2005/8/layout/chevron2"/>
    <dgm:cxn modelId="{58EA8850-24EF-4B27-878E-2973EBF75FD7}" type="presParOf" srcId="{F50556D5-1ED5-4161-9FCE-238E69BCA4FD}" destId="{CB8A3A7E-300F-4874-8139-FF86C81B1D57}" srcOrd="1" destOrd="0" presId="urn:microsoft.com/office/officeart/2005/8/layout/chevron2"/>
    <dgm:cxn modelId="{12CA8D0A-17BF-435C-8067-330201CD6311}" type="presParOf" srcId="{89AB1435-F59B-4E06-8727-FD2633C11DA1}" destId="{4DDCE4DE-CD27-496B-9F55-98BE0852B1E3}" srcOrd="1" destOrd="0" presId="urn:microsoft.com/office/officeart/2005/8/layout/chevron2"/>
    <dgm:cxn modelId="{35E15102-921D-4842-A028-F447AFDD3A20}" type="presParOf" srcId="{89AB1435-F59B-4E06-8727-FD2633C11DA1}" destId="{E5FDD558-A600-4F62-9201-D9988DB8E232}" srcOrd="2" destOrd="0" presId="urn:microsoft.com/office/officeart/2005/8/layout/chevron2"/>
    <dgm:cxn modelId="{815B8DA5-D8D4-42AE-A99D-892B1316FCE5}" type="presParOf" srcId="{E5FDD558-A600-4F62-9201-D9988DB8E232}" destId="{A169DC58-8521-47F7-B6EB-02CC4D975D33}" srcOrd="0" destOrd="0" presId="urn:microsoft.com/office/officeart/2005/8/layout/chevron2"/>
    <dgm:cxn modelId="{5432C5FD-1907-4BDF-A580-C2E7271FF986}" type="presParOf" srcId="{E5FDD558-A600-4F62-9201-D9988DB8E232}" destId="{E4AB60DB-04B1-4234-8A80-9AED9F588B2F}" srcOrd="1" destOrd="0" presId="urn:microsoft.com/office/officeart/2005/8/layout/chevron2"/>
    <dgm:cxn modelId="{0DE1785A-C811-4A94-8336-8DD3B949AE34}" type="presParOf" srcId="{89AB1435-F59B-4E06-8727-FD2633C11DA1}" destId="{D948A169-0D70-4D53-8BF8-0126E5ECE37A}" srcOrd="3" destOrd="0" presId="urn:microsoft.com/office/officeart/2005/8/layout/chevron2"/>
    <dgm:cxn modelId="{5845FEDC-DF2D-417A-801B-BE96EDA45E6A}" type="presParOf" srcId="{89AB1435-F59B-4E06-8727-FD2633C11DA1}" destId="{9345416F-6DB5-46D0-8A8F-CD6BE10D6871}" srcOrd="4" destOrd="0" presId="urn:microsoft.com/office/officeart/2005/8/layout/chevron2"/>
    <dgm:cxn modelId="{6D7E990C-D69E-44DD-BAA7-706BAF4050BA}" type="presParOf" srcId="{9345416F-6DB5-46D0-8A8F-CD6BE10D6871}" destId="{773AD43C-5A65-4989-8980-16BB7B41E267}" srcOrd="0" destOrd="0" presId="urn:microsoft.com/office/officeart/2005/8/layout/chevron2"/>
    <dgm:cxn modelId="{E92DE84E-1C80-4A3A-BE56-86916ECEAF8E}" type="presParOf" srcId="{9345416F-6DB5-46D0-8A8F-CD6BE10D6871}" destId="{AB5818B1-6EA2-4BC5-A483-DD465EF040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BFD95-AF67-4DF4-9444-7B96E20CC489}">
      <dsp:nvSpPr>
        <dsp:cNvPr id="0" name=""/>
        <dsp:cNvSpPr/>
      </dsp:nvSpPr>
      <dsp:spPr>
        <a:xfrm rot="5400000">
          <a:off x="-263954" y="265193"/>
          <a:ext cx="1759695" cy="1231786"/>
        </a:xfrm>
        <a:prstGeom prst="chevron">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Application</a:t>
          </a:r>
          <a:r>
            <a:rPr lang="en-US" sz="1200" kern="1200" dirty="0" smtClean="0"/>
            <a:t> </a:t>
          </a:r>
          <a:endParaRPr lang="en-US" sz="1200" kern="1200" dirty="0"/>
        </a:p>
      </dsp:txBody>
      <dsp:txXfrm rot="-5400000">
        <a:off x="1" y="617131"/>
        <a:ext cx="1231786" cy="527909"/>
      </dsp:txXfrm>
    </dsp:sp>
    <dsp:sp modelId="{CB8A3A7E-300F-4874-8139-FF86C81B1D57}">
      <dsp:nvSpPr>
        <dsp:cNvPr id="0" name=""/>
        <dsp:cNvSpPr/>
      </dsp:nvSpPr>
      <dsp:spPr>
        <a:xfrm rot="5400000">
          <a:off x="4157204" y="-2924179"/>
          <a:ext cx="1143802" cy="6994638"/>
        </a:xfrm>
        <a:prstGeom prst="round2SameRect">
          <a:avLst/>
        </a:prstGeom>
        <a:solidFill>
          <a:schemeClr val="lt1">
            <a:alpha val="90000"/>
            <a:hueOff val="0"/>
            <a:satOff val="0"/>
            <a:lumOff val="0"/>
            <a:alphaOff val="0"/>
          </a:schemeClr>
        </a:solidFill>
        <a:ln w="25400" cap="flat" cmpd="sng" algn="ctr">
          <a:solidFill>
            <a:srgbClr val="0F5494"/>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altLang="en-US" sz="1600" i="0" kern="1200" dirty="0" smtClean="0">
              <a:solidFill>
                <a:srgbClr val="0F5494"/>
              </a:solidFill>
            </a:rPr>
            <a:t>Ethics Issues Table (1a)</a:t>
          </a:r>
          <a:endParaRPr lang="en-US" sz="1600" kern="1200" dirty="0"/>
        </a:p>
        <a:p>
          <a:pPr marL="171450" lvl="1" indent="-171450" algn="l" defTabSz="711200">
            <a:lnSpc>
              <a:spcPct val="90000"/>
            </a:lnSpc>
            <a:spcBef>
              <a:spcPct val="0"/>
            </a:spcBef>
            <a:spcAft>
              <a:spcPct val="15000"/>
            </a:spcAft>
            <a:buChar char="••"/>
          </a:pPr>
          <a:r>
            <a:rPr lang="en-GB" altLang="en-US" sz="1600" i="0" kern="1200" dirty="0" smtClean="0">
              <a:solidFill>
                <a:srgbClr val="0F5494"/>
              </a:solidFill>
            </a:rPr>
            <a:t>Ethics </a:t>
          </a:r>
          <a:r>
            <a:rPr lang="en-GB" altLang="en-US" sz="1600" b="1" i="0" kern="1200" dirty="0" smtClean="0">
              <a:solidFill>
                <a:srgbClr val="0F5494"/>
              </a:solidFill>
            </a:rPr>
            <a:t>Self-Assessment </a:t>
          </a:r>
          <a:r>
            <a:rPr lang="en-GB" altLang="en-US" sz="1600" b="0" i="0" kern="1200" dirty="0" smtClean="0">
              <a:solidFill>
                <a:srgbClr val="0F5494"/>
              </a:solidFill>
            </a:rPr>
            <a:t>(1b-1d)</a:t>
          </a:r>
          <a:endParaRPr lang="en-US" sz="1600" b="0" kern="1200" dirty="0"/>
        </a:p>
      </dsp:txBody>
      <dsp:txXfrm rot="-5400000">
        <a:off x="1231786" y="57075"/>
        <a:ext cx="6938802" cy="1032130"/>
      </dsp:txXfrm>
    </dsp:sp>
    <dsp:sp modelId="{A169DC58-8521-47F7-B6EB-02CC4D975D33}">
      <dsp:nvSpPr>
        <dsp:cNvPr id="0" name=""/>
        <dsp:cNvSpPr/>
      </dsp:nvSpPr>
      <dsp:spPr>
        <a:xfrm rot="5400000">
          <a:off x="-263954" y="1832378"/>
          <a:ext cx="1759695" cy="1231786"/>
        </a:xfrm>
        <a:prstGeom prst="chevron">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solidFill>
                <a:srgbClr val="0F5494"/>
              </a:solidFill>
            </a:rPr>
            <a:t>Shortlisted </a:t>
          </a:r>
        </a:p>
        <a:p>
          <a:pPr lvl="0" algn="ctr" defTabSz="533400">
            <a:lnSpc>
              <a:spcPct val="90000"/>
            </a:lnSpc>
            <a:spcBef>
              <a:spcPct val="0"/>
            </a:spcBef>
            <a:spcAft>
              <a:spcPct val="35000"/>
            </a:spcAft>
          </a:pPr>
          <a:r>
            <a:rPr lang="en-GB" sz="1200" b="1" kern="1200" dirty="0" smtClean="0">
              <a:solidFill>
                <a:srgbClr val="0F5494"/>
              </a:solidFill>
            </a:rPr>
            <a:t>PROPOSALS</a:t>
          </a:r>
          <a:endParaRPr lang="en-US" sz="1200" kern="1200" dirty="0"/>
        </a:p>
      </dsp:txBody>
      <dsp:txXfrm rot="-5400000">
        <a:off x="1" y="2184316"/>
        <a:ext cx="1231786" cy="527909"/>
      </dsp:txXfrm>
    </dsp:sp>
    <dsp:sp modelId="{E4AB60DB-04B1-4234-8A80-9AED9F588B2F}">
      <dsp:nvSpPr>
        <dsp:cNvPr id="0" name=""/>
        <dsp:cNvSpPr/>
      </dsp:nvSpPr>
      <dsp:spPr>
        <a:xfrm rot="5400000">
          <a:off x="4157204" y="-1356993"/>
          <a:ext cx="1143802" cy="6994638"/>
        </a:xfrm>
        <a:prstGeom prst="round2SameRect">
          <a:avLst/>
        </a:prstGeom>
        <a:solidFill>
          <a:schemeClr val="lt1">
            <a:alpha val="90000"/>
            <a:hueOff val="0"/>
            <a:satOff val="0"/>
            <a:lumOff val="0"/>
            <a:alphaOff val="0"/>
          </a:schemeClr>
        </a:solidFill>
        <a:ln w="25400" cap="flat" cmpd="sng" algn="ctr">
          <a:solidFill>
            <a:srgbClr val="115595"/>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115595"/>
              </a:solidFill>
            </a:rPr>
            <a:t>Before Grant agreement! </a:t>
          </a:r>
          <a:endParaRPr lang="en-US" sz="1600" kern="1200" dirty="0">
            <a:solidFill>
              <a:srgbClr val="115595"/>
            </a:solidFill>
          </a:endParaRPr>
        </a:p>
        <a:p>
          <a:pPr marL="171450" lvl="1" indent="-171450" algn="l" defTabSz="711200">
            <a:lnSpc>
              <a:spcPct val="90000"/>
            </a:lnSpc>
            <a:spcBef>
              <a:spcPct val="0"/>
            </a:spcBef>
            <a:spcAft>
              <a:spcPct val="15000"/>
            </a:spcAft>
            <a:buChar char="••"/>
          </a:pPr>
          <a:r>
            <a:rPr lang="en-GB" sz="1600" b="1" kern="1200" dirty="0" smtClean="0">
              <a:solidFill>
                <a:srgbClr val="0F5494"/>
              </a:solidFill>
              <a:sym typeface="Wingdings" panose="05000000000000000000" pitchFamily="2" charset="2"/>
            </a:rPr>
            <a:t>Ethics</a:t>
          </a:r>
          <a:r>
            <a:rPr lang="en-GB" sz="1600" b="1" kern="1200" baseline="0" dirty="0" smtClean="0">
              <a:solidFill>
                <a:srgbClr val="0F5494"/>
              </a:solidFill>
              <a:sym typeface="Wingdings" panose="05000000000000000000" pitchFamily="2" charset="2"/>
            </a:rPr>
            <a:t> </a:t>
          </a:r>
          <a:r>
            <a:rPr lang="en-GB" sz="1600" b="1" kern="1200" dirty="0" smtClean="0">
              <a:solidFill>
                <a:srgbClr val="0F5494"/>
              </a:solidFill>
              <a:sym typeface="Wingdings" panose="05000000000000000000" pitchFamily="2" charset="2"/>
            </a:rPr>
            <a:t>Screening </a:t>
          </a:r>
          <a:r>
            <a:rPr lang="en-GB" sz="1600" b="0" kern="1200" dirty="0" smtClean="0">
              <a:solidFill>
                <a:srgbClr val="0F5494"/>
              </a:solidFill>
              <a:sym typeface="Wingdings" panose="05000000000000000000" pitchFamily="2" charset="2"/>
            </a:rPr>
            <a:t>of </a:t>
          </a:r>
          <a:r>
            <a:rPr lang="en-GB" sz="1600" b="0" u="sng" kern="1200" dirty="0" smtClean="0">
              <a:solidFill>
                <a:srgbClr val="0F5494"/>
              </a:solidFill>
              <a:sym typeface="Wingdings" panose="05000000000000000000" pitchFamily="2" charset="2"/>
            </a:rPr>
            <a:t>all</a:t>
          </a:r>
          <a:r>
            <a:rPr lang="en-GB" sz="1600" b="0" u="none" kern="1200" dirty="0" smtClean="0">
              <a:solidFill>
                <a:srgbClr val="0F5494"/>
              </a:solidFill>
              <a:sym typeface="Wingdings" panose="05000000000000000000" pitchFamily="2" charset="2"/>
            </a:rPr>
            <a:t> </a:t>
          </a:r>
          <a:r>
            <a:rPr lang="en-GB" sz="1600" b="0" u="none" kern="1200" noProof="0" dirty="0" smtClean="0">
              <a:solidFill>
                <a:srgbClr val="0F5494"/>
              </a:solidFill>
              <a:sym typeface="Wingdings" panose="05000000000000000000" pitchFamily="2" charset="2"/>
            </a:rPr>
            <a:t>proposals (2)</a:t>
          </a:r>
          <a:endParaRPr lang="en-US" sz="1600" kern="1200" dirty="0"/>
        </a:p>
        <a:p>
          <a:pPr marL="171450" lvl="1" indent="-171450" algn="l" defTabSz="711200">
            <a:lnSpc>
              <a:spcPct val="90000"/>
            </a:lnSpc>
            <a:spcBef>
              <a:spcPct val="0"/>
            </a:spcBef>
            <a:spcAft>
              <a:spcPct val="15000"/>
            </a:spcAft>
            <a:buChar char="••"/>
          </a:pPr>
          <a:r>
            <a:rPr lang="en-GB" sz="1600" b="1" u="none" kern="1200" noProof="0" dirty="0" smtClean="0">
              <a:solidFill>
                <a:srgbClr val="0F5494"/>
              </a:solidFill>
              <a:sym typeface="Wingdings" panose="05000000000000000000" pitchFamily="2" charset="2"/>
            </a:rPr>
            <a:t>Ethics Assessment</a:t>
          </a:r>
          <a:r>
            <a:rPr lang="en-GB" sz="1600" b="1" u="none" kern="1200" baseline="0" noProof="0" dirty="0" smtClean="0">
              <a:solidFill>
                <a:srgbClr val="0F5494"/>
              </a:solidFill>
              <a:sym typeface="Wingdings" panose="05000000000000000000" pitchFamily="2" charset="2"/>
            </a:rPr>
            <a:t> </a:t>
          </a:r>
          <a:r>
            <a:rPr lang="en-GB" sz="1600" b="0" u="none" kern="1200" baseline="0" noProof="0" dirty="0" smtClean="0">
              <a:solidFill>
                <a:srgbClr val="0F5494"/>
              </a:solidFill>
              <a:sym typeface="Wingdings" panose="05000000000000000000" pitchFamily="2" charset="2"/>
            </a:rPr>
            <a:t>of proposals raising </a:t>
          </a:r>
          <a:r>
            <a:rPr lang="en-GB" sz="1600" b="0" u="sng" kern="1200" baseline="0" noProof="0" dirty="0" smtClean="0">
              <a:solidFill>
                <a:srgbClr val="00B050"/>
              </a:solidFill>
              <a:sym typeface="Wingdings" panose="05000000000000000000" pitchFamily="2" charset="2"/>
            </a:rPr>
            <a:t>complex and/or serious ethics issues</a:t>
          </a:r>
          <a:r>
            <a:rPr lang="en-GB" sz="1600" b="0" u="sng" kern="1200" baseline="0" noProof="0" dirty="0" smtClean="0">
              <a:solidFill>
                <a:srgbClr val="0F5494"/>
              </a:solidFill>
              <a:sym typeface="Wingdings" panose="05000000000000000000" pitchFamily="2" charset="2"/>
            </a:rPr>
            <a:t> (3)</a:t>
          </a:r>
          <a:endParaRPr lang="en-US" sz="1600" kern="1200" dirty="0"/>
        </a:p>
      </dsp:txBody>
      <dsp:txXfrm rot="-5400000">
        <a:off x="1231786" y="1624261"/>
        <a:ext cx="6938802" cy="1032130"/>
      </dsp:txXfrm>
    </dsp:sp>
    <dsp:sp modelId="{773AD43C-5A65-4989-8980-16BB7B41E267}">
      <dsp:nvSpPr>
        <dsp:cNvPr id="0" name=""/>
        <dsp:cNvSpPr/>
      </dsp:nvSpPr>
      <dsp:spPr>
        <a:xfrm rot="5400000">
          <a:off x="-263954" y="3399564"/>
          <a:ext cx="1759695" cy="1231786"/>
        </a:xfrm>
        <a:prstGeom prst="chevron">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BE" sz="1200" b="1" kern="1200" dirty="0" smtClean="0">
              <a:solidFill>
                <a:srgbClr val="0F5494"/>
              </a:solidFill>
            </a:rPr>
            <a:t>Ongoing </a:t>
          </a:r>
          <a:r>
            <a:rPr lang="fr-BE" sz="1200" b="1" kern="1200" baseline="0" dirty="0" smtClean="0">
              <a:solidFill>
                <a:srgbClr val="0F5494"/>
              </a:solidFill>
            </a:rPr>
            <a:t>RESEARCH PROJECTS</a:t>
          </a:r>
          <a:endParaRPr lang="en-US" sz="1200" kern="1200" dirty="0"/>
        </a:p>
      </dsp:txBody>
      <dsp:txXfrm rot="-5400000">
        <a:off x="1" y="3751502"/>
        <a:ext cx="1231786" cy="527909"/>
      </dsp:txXfrm>
    </dsp:sp>
    <dsp:sp modelId="{AB5818B1-6EA2-4BC5-A483-DD465EF040E7}">
      <dsp:nvSpPr>
        <dsp:cNvPr id="0" name=""/>
        <dsp:cNvSpPr/>
      </dsp:nvSpPr>
      <dsp:spPr>
        <a:xfrm rot="5400000">
          <a:off x="4150000" y="230425"/>
          <a:ext cx="1143802" cy="6994638"/>
        </a:xfrm>
        <a:prstGeom prst="round2SameRect">
          <a:avLst/>
        </a:prstGeom>
        <a:solidFill>
          <a:schemeClr val="lt1">
            <a:alpha val="90000"/>
            <a:hueOff val="0"/>
            <a:satOff val="0"/>
            <a:lumOff val="0"/>
            <a:alphaOff val="0"/>
          </a:schemeClr>
        </a:solidFill>
        <a:ln w="25400" cap="flat" cmpd="sng" algn="ctr">
          <a:solidFill>
            <a:srgbClr val="115595"/>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E" sz="1600" b="1" kern="1200" noProof="0" dirty="0" smtClean="0">
              <a:solidFill>
                <a:srgbClr val="0F5494"/>
              </a:solidFill>
            </a:rPr>
            <a:t>Ethics</a:t>
          </a:r>
          <a:r>
            <a:rPr lang="en-IE" sz="1600" b="1" kern="1200" baseline="0" noProof="0" dirty="0" smtClean="0">
              <a:solidFill>
                <a:srgbClr val="0F5494"/>
              </a:solidFill>
            </a:rPr>
            <a:t> Review*</a:t>
          </a:r>
          <a:r>
            <a:rPr lang="en-IE" sz="1600" b="0" kern="1200" baseline="0" noProof="0" dirty="0" smtClean="0">
              <a:solidFill>
                <a:srgbClr val="0F5494"/>
              </a:solidFill>
            </a:rPr>
            <a:t> for </a:t>
          </a:r>
          <a:r>
            <a:rPr lang="en-IE" sz="1600" b="0" u="sng" kern="1200" baseline="0" noProof="0" dirty="0" smtClean="0">
              <a:solidFill>
                <a:srgbClr val="0F5494"/>
              </a:solidFill>
            </a:rPr>
            <a:t>selected</a:t>
          </a:r>
          <a:r>
            <a:rPr lang="en-IE" sz="1600" b="0" kern="1200" baseline="0" noProof="0" dirty="0" smtClean="0">
              <a:solidFill>
                <a:srgbClr val="0F5494"/>
              </a:solidFill>
            </a:rPr>
            <a:t> projects (4)</a:t>
          </a:r>
          <a:endParaRPr lang="en-US" sz="1600" kern="1200" dirty="0"/>
        </a:p>
      </dsp:txBody>
      <dsp:txXfrm rot="-5400000">
        <a:off x="1224582" y="3211679"/>
        <a:ext cx="6938802" cy="10321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3713"/>
          </a:xfrm>
          <a:prstGeom prst="rect">
            <a:avLst/>
          </a:prstGeom>
        </p:spPr>
        <p:txBody>
          <a:bodyPr vert="horz" wrap="square" lIns="91429" tIns="45715" rIns="91429" bIns="45715" numCol="1" anchor="t" anchorCtr="0" compatLnSpc="1">
            <a:prstTxWarp prst="textNoShape">
              <a:avLst/>
            </a:prstTxWarp>
          </a:bodyPr>
          <a:lstStyle>
            <a:lvl1pPr eaLnBrk="1" hangingPunct="1">
              <a:buClr>
                <a:srgbClr val="000000"/>
              </a:buClr>
              <a:buSzPct val="100000"/>
              <a:buFont typeface="Times New Roman" pitchFamily="18" charset="0"/>
              <a:buNone/>
              <a:defRPr sz="1200">
                <a:latin typeface="Arial" charset="0"/>
              </a:defRPr>
            </a:lvl1pPr>
          </a:lstStyle>
          <a:p>
            <a:pPr>
              <a:defRPr/>
            </a:pPr>
            <a:endParaRPr lang="en-US" altLang="en-US"/>
          </a:p>
        </p:txBody>
      </p:sp>
      <p:sp>
        <p:nvSpPr>
          <p:cNvPr id="3" name="Date Placeholder 2"/>
          <p:cNvSpPr>
            <a:spLocks noGrp="1"/>
          </p:cNvSpPr>
          <p:nvPr>
            <p:ph type="dt" sz="quarter" idx="1"/>
          </p:nvPr>
        </p:nvSpPr>
        <p:spPr>
          <a:xfrm>
            <a:off x="3805238" y="0"/>
            <a:ext cx="2911475" cy="493713"/>
          </a:xfrm>
          <a:prstGeom prst="rect">
            <a:avLst/>
          </a:prstGeom>
        </p:spPr>
        <p:txBody>
          <a:bodyPr vert="horz" wrap="square" lIns="91429" tIns="45715" rIns="91429" bIns="45715" numCol="1" anchor="t" anchorCtr="0" compatLnSpc="1">
            <a:prstTxWarp prst="textNoShape">
              <a:avLst/>
            </a:prstTxWarp>
          </a:bodyPr>
          <a:lstStyle>
            <a:lvl1pPr algn="r" eaLnBrk="1" hangingPunct="1">
              <a:buClr>
                <a:srgbClr val="000000"/>
              </a:buClr>
              <a:buSzPct val="100000"/>
              <a:buFont typeface="Times New Roman" pitchFamily="18" charset="0"/>
              <a:buNone/>
              <a:defRPr sz="1200">
                <a:latin typeface="Arial" charset="0"/>
              </a:defRPr>
            </a:lvl1pPr>
          </a:lstStyle>
          <a:p>
            <a:pPr>
              <a:defRPr/>
            </a:pPr>
            <a:fld id="{E8B6A9FE-D489-4C88-BBB8-1F7DD4665026}" type="datetimeFigureOut">
              <a:rPr lang="en-GB" altLang="en-US"/>
              <a:pPr>
                <a:defRPr/>
              </a:pPr>
              <a:t>26/05/2021</a:t>
            </a:fld>
            <a:endParaRPr lang="en-GB" altLang="en-US"/>
          </a:p>
        </p:txBody>
      </p:sp>
      <p:sp>
        <p:nvSpPr>
          <p:cNvPr id="4" name="Footer Placeholder 3"/>
          <p:cNvSpPr>
            <a:spLocks noGrp="1"/>
          </p:cNvSpPr>
          <p:nvPr>
            <p:ph type="ftr" sz="quarter" idx="2"/>
          </p:nvPr>
        </p:nvSpPr>
        <p:spPr>
          <a:xfrm>
            <a:off x="0" y="9361488"/>
            <a:ext cx="2911475" cy="492125"/>
          </a:xfrm>
          <a:prstGeom prst="rect">
            <a:avLst/>
          </a:prstGeom>
        </p:spPr>
        <p:txBody>
          <a:bodyPr vert="horz" wrap="square" lIns="91429" tIns="45715" rIns="91429" bIns="45715" numCol="1" anchor="b" anchorCtr="0" compatLnSpc="1">
            <a:prstTxWarp prst="textNoShape">
              <a:avLst/>
            </a:prstTxWarp>
          </a:bodyPr>
          <a:lstStyle>
            <a:lvl1pPr eaLnBrk="1" hangingPunct="1">
              <a:buClr>
                <a:srgbClr val="000000"/>
              </a:buClr>
              <a:buSzPct val="100000"/>
              <a:buFont typeface="Times New Roman" pitchFamily="18" charset="0"/>
              <a:buNone/>
              <a:defRPr sz="1200">
                <a:latin typeface="Arial" charset="0"/>
              </a:defRPr>
            </a:lvl1pPr>
          </a:lstStyle>
          <a:p>
            <a:pPr>
              <a:defRPr/>
            </a:pPr>
            <a:endParaRPr lang="en-US" altLang="en-US"/>
          </a:p>
        </p:txBody>
      </p:sp>
      <p:sp>
        <p:nvSpPr>
          <p:cNvPr id="5" name="Slide Number Placeholder 4"/>
          <p:cNvSpPr>
            <a:spLocks noGrp="1"/>
          </p:cNvSpPr>
          <p:nvPr>
            <p:ph type="sldNum" sz="quarter" idx="3"/>
          </p:nvPr>
        </p:nvSpPr>
        <p:spPr>
          <a:xfrm>
            <a:off x="3805238" y="9361488"/>
            <a:ext cx="2911475" cy="492125"/>
          </a:xfrm>
          <a:prstGeom prst="rect">
            <a:avLst/>
          </a:prstGeom>
        </p:spPr>
        <p:txBody>
          <a:bodyPr vert="horz" wrap="square" lIns="91429" tIns="45715" rIns="91429" bIns="45715"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lvl1pPr>
          </a:lstStyle>
          <a:p>
            <a:pPr>
              <a:defRPr/>
            </a:pPr>
            <a:fld id="{71D5D2AE-A121-4B43-9C7B-5F2609A550B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AutoShape 1"/>
          <p:cNvSpPr>
            <a:spLocks noChangeArrowheads="1"/>
          </p:cNvSpPr>
          <p:nvPr/>
        </p:nvSpPr>
        <p:spPr bwMode="auto">
          <a:xfrm>
            <a:off x="0" y="0"/>
            <a:ext cx="6718300" cy="9855200"/>
          </a:xfrm>
          <a:prstGeom prst="roundRect">
            <a:avLst>
              <a:gd name="adj" fmla="val 23"/>
            </a:avLst>
          </a:prstGeom>
          <a:solidFill>
            <a:srgbClr val="FFFFFF"/>
          </a:solidFill>
          <a:ln>
            <a:noFill/>
          </a:ln>
          <a:effectLst/>
          <a:extLst/>
        </p:spPr>
        <p:txBody>
          <a:bodyPr wrap="none" lIns="90607" tIns="45304" rIns="90607" bIns="45304"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47675" eaLnBrk="0" fontAlgn="base" hangingPunct="0">
              <a:spcBef>
                <a:spcPct val="0"/>
              </a:spcBef>
              <a:spcAft>
                <a:spcPct val="0"/>
              </a:spcAft>
              <a:defRPr>
                <a:solidFill>
                  <a:schemeClr val="bg1"/>
                </a:solidFill>
                <a:latin typeface="Arial" charset="0"/>
              </a:defRPr>
            </a:lvl6pPr>
            <a:lvl7pPr marL="2971800" indent="-228600" defTabSz="447675" eaLnBrk="0" fontAlgn="base" hangingPunct="0">
              <a:spcBef>
                <a:spcPct val="0"/>
              </a:spcBef>
              <a:spcAft>
                <a:spcPct val="0"/>
              </a:spcAft>
              <a:defRPr>
                <a:solidFill>
                  <a:schemeClr val="bg1"/>
                </a:solidFill>
                <a:latin typeface="Arial" charset="0"/>
              </a:defRPr>
            </a:lvl7pPr>
            <a:lvl8pPr marL="3429000" indent="-228600" defTabSz="447675" eaLnBrk="0" fontAlgn="base" hangingPunct="0">
              <a:spcBef>
                <a:spcPct val="0"/>
              </a:spcBef>
              <a:spcAft>
                <a:spcPct val="0"/>
              </a:spcAft>
              <a:defRPr>
                <a:solidFill>
                  <a:schemeClr val="bg1"/>
                </a:solidFill>
                <a:latin typeface="Arial" charset="0"/>
              </a:defRPr>
            </a:lvl8pPr>
            <a:lvl9pPr marL="3886200" indent="-228600" defTabSz="447675" eaLnBrk="0" fontAlgn="base" hangingPunct="0">
              <a:spcBef>
                <a:spcPct val="0"/>
              </a:spcBef>
              <a:spcAft>
                <a:spcPct val="0"/>
              </a:spcAft>
              <a:defRPr>
                <a:solidFill>
                  <a:schemeClr val="bg1"/>
                </a:solidFill>
                <a:latin typeface="Arial" charset="0"/>
              </a:defRPr>
            </a:lvl9pPr>
          </a:lstStyle>
          <a:p>
            <a:pPr eaLnBrk="1" hangingPunct="1">
              <a:buClr>
                <a:srgbClr val="000000"/>
              </a:buClr>
              <a:buSzPct val="100000"/>
              <a:buFont typeface="Times New Roman" pitchFamily="18" charset="0"/>
              <a:buNone/>
              <a:defRPr/>
            </a:pPr>
            <a:endParaRPr lang="en-US" altLang="en-US" smtClean="0"/>
          </a:p>
        </p:txBody>
      </p:sp>
      <p:sp>
        <p:nvSpPr>
          <p:cNvPr id="58371" name="AutoShape 2"/>
          <p:cNvSpPr>
            <a:spLocks noChangeArrowheads="1"/>
          </p:cNvSpPr>
          <p:nvPr/>
        </p:nvSpPr>
        <p:spPr bwMode="auto">
          <a:xfrm>
            <a:off x="0" y="0"/>
            <a:ext cx="6719888" cy="9856788"/>
          </a:xfrm>
          <a:prstGeom prst="roundRect">
            <a:avLst>
              <a:gd name="adj" fmla="val 23"/>
            </a:avLst>
          </a:prstGeom>
          <a:solidFill>
            <a:srgbClr val="FFFFFF"/>
          </a:solidFill>
          <a:ln>
            <a:noFill/>
          </a:ln>
          <a:effectLst/>
          <a:extLst/>
        </p:spPr>
        <p:txBody>
          <a:bodyPr wrap="none" lIns="90607" tIns="45304" rIns="90607" bIns="45304"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47675" eaLnBrk="0" fontAlgn="base" hangingPunct="0">
              <a:spcBef>
                <a:spcPct val="0"/>
              </a:spcBef>
              <a:spcAft>
                <a:spcPct val="0"/>
              </a:spcAft>
              <a:defRPr>
                <a:solidFill>
                  <a:schemeClr val="bg1"/>
                </a:solidFill>
                <a:latin typeface="Arial" charset="0"/>
              </a:defRPr>
            </a:lvl6pPr>
            <a:lvl7pPr marL="2971800" indent="-228600" defTabSz="447675" eaLnBrk="0" fontAlgn="base" hangingPunct="0">
              <a:spcBef>
                <a:spcPct val="0"/>
              </a:spcBef>
              <a:spcAft>
                <a:spcPct val="0"/>
              </a:spcAft>
              <a:defRPr>
                <a:solidFill>
                  <a:schemeClr val="bg1"/>
                </a:solidFill>
                <a:latin typeface="Arial" charset="0"/>
              </a:defRPr>
            </a:lvl7pPr>
            <a:lvl8pPr marL="3429000" indent="-228600" defTabSz="447675" eaLnBrk="0" fontAlgn="base" hangingPunct="0">
              <a:spcBef>
                <a:spcPct val="0"/>
              </a:spcBef>
              <a:spcAft>
                <a:spcPct val="0"/>
              </a:spcAft>
              <a:defRPr>
                <a:solidFill>
                  <a:schemeClr val="bg1"/>
                </a:solidFill>
                <a:latin typeface="Arial" charset="0"/>
              </a:defRPr>
            </a:lvl8pPr>
            <a:lvl9pPr marL="3886200" indent="-228600" defTabSz="447675" eaLnBrk="0" fontAlgn="base" hangingPunct="0">
              <a:spcBef>
                <a:spcPct val="0"/>
              </a:spcBef>
              <a:spcAft>
                <a:spcPct val="0"/>
              </a:spcAft>
              <a:defRPr>
                <a:solidFill>
                  <a:schemeClr val="bg1"/>
                </a:solidFill>
                <a:latin typeface="Arial" charset="0"/>
              </a:defRPr>
            </a:lvl9pPr>
          </a:lstStyle>
          <a:p>
            <a:pPr eaLnBrk="1" hangingPunct="1">
              <a:buClr>
                <a:srgbClr val="000000"/>
              </a:buClr>
              <a:buSzPct val="100000"/>
              <a:buFont typeface="Times New Roman" pitchFamily="18" charset="0"/>
              <a:buNone/>
              <a:defRPr/>
            </a:pPr>
            <a:endParaRPr lang="en-US" altLang="en-US" smtClean="0"/>
          </a:p>
        </p:txBody>
      </p:sp>
      <p:sp>
        <p:nvSpPr>
          <p:cNvPr id="44036" name="Text Box 3"/>
          <p:cNvSpPr txBox="1">
            <a:spLocks noChangeArrowheads="1"/>
          </p:cNvSpPr>
          <p:nvPr/>
        </p:nvSpPr>
        <p:spPr bwMode="auto">
          <a:xfrm>
            <a:off x="0" y="0"/>
            <a:ext cx="2911475" cy="490538"/>
          </a:xfrm>
          <a:prstGeom prst="rect">
            <a:avLst/>
          </a:prstGeom>
          <a:noFill/>
          <a:ln>
            <a:noFill/>
          </a:ln>
          <a:effectLst/>
          <a:extLst/>
        </p:spPr>
        <p:txBody>
          <a:bodyPr wrap="none" lIns="90607" tIns="45304" rIns="90607" bIns="45304"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47675" eaLnBrk="0" fontAlgn="base" hangingPunct="0">
              <a:spcBef>
                <a:spcPct val="0"/>
              </a:spcBef>
              <a:spcAft>
                <a:spcPct val="0"/>
              </a:spcAft>
              <a:defRPr>
                <a:solidFill>
                  <a:schemeClr val="bg1"/>
                </a:solidFill>
                <a:latin typeface="Arial" charset="0"/>
              </a:defRPr>
            </a:lvl6pPr>
            <a:lvl7pPr marL="2971800" indent="-228600" defTabSz="447675" eaLnBrk="0" fontAlgn="base" hangingPunct="0">
              <a:spcBef>
                <a:spcPct val="0"/>
              </a:spcBef>
              <a:spcAft>
                <a:spcPct val="0"/>
              </a:spcAft>
              <a:defRPr>
                <a:solidFill>
                  <a:schemeClr val="bg1"/>
                </a:solidFill>
                <a:latin typeface="Arial" charset="0"/>
              </a:defRPr>
            </a:lvl7pPr>
            <a:lvl8pPr marL="3429000" indent="-228600" defTabSz="447675" eaLnBrk="0" fontAlgn="base" hangingPunct="0">
              <a:spcBef>
                <a:spcPct val="0"/>
              </a:spcBef>
              <a:spcAft>
                <a:spcPct val="0"/>
              </a:spcAft>
              <a:defRPr>
                <a:solidFill>
                  <a:schemeClr val="bg1"/>
                </a:solidFill>
                <a:latin typeface="Arial" charset="0"/>
              </a:defRPr>
            </a:lvl8pPr>
            <a:lvl9pPr marL="3886200" indent="-228600" defTabSz="447675" eaLnBrk="0" fontAlgn="base" hangingPunct="0">
              <a:spcBef>
                <a:spcPct val="0"/>
              </a:spcBef>
              <a:spcAft>
                <a:spcPct val="0"/>
              </a:spcAft>
              <a:defRPr>
                <a:solidFill>
                  <a:schemeClr val="bg1"/>
                </a:solidFill>
                <a:latin typeface="Arial" charset="0"/>
              </a:defRPr>
            </a:lvl9pPr>
          </a:lstStyle>
          <a:p>
            <a:pPr eaLnBrk="1" hangingPunct="1">
              <a:buClr>
                <a:srgbClr val="000000"/>
              </a:buClr>
              <a:buSzPct val="100000"/>
              <a:buFont typeface="Times New Roman" pitchFamily="18" charset="0"/>
              <a:buNone/>
              <a:defRPr/>
            </a:pPr>
            <a:endParaRPr lang="en-US" altLang="en-US" smtClean="0"/>
          </a:p>
        </p:txBody>
      </p:sp>
      <p:sp>
        <p:nvSpPr>
          <p:cNvPr id="44037" name="Text Box 4"/>
          <p:cNvSpPr txBox="1">
            <a:spLocks noChangeArrowheads="1"/>
          </p:cNvSpPr>
          <p:nvPr/>
        </p:nvSpPr>
        <p:spPr bwMode="auto">
          <a:xfrm>
            <a:off x="3806825" y="0"/>
            <a:ext cx="2911475" cy="490538"/>
          </a:xfrm>
          <a:prstGeom prst="rect">
            <a:avLst/>
          </a:prstGeom>
          <a:noFill/>
          <a:ln>
            <a:noFill/>
          </a:ln>
          <a:effectLst/>
          <a:extLst/>
        </p:spPr>
        <p:txBody>
          <a:bodyPr wrap="none" lIns="90607" tIns="45304" rIns="90607" bIns="45304"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47675" eaLnBrk="0" fontAlgn="base" hangingPunct="0">
              <a:spcBef>
                <a:spcPct val="0"/>
              </a:spcBef>
              <a:spcAft>
                <a:spcPct val="0"/>
              </a:spcAft>
              <a:defRPr>
                <a:solidFill>
                  <a:schemeClr val="bg1"/>
                </a:solidFill>
                <a:latin typeface="Arial" charset="0"/>
              </a:defRPr>
            </a:lvl6pPr>
            <a:lvl7pPr marL="2971800" indent="-228600" defTabSz="447675" eaLnBrk="0" fontAlgn="base" hangingPunct="0">
              <a:spcBef>
                <a:spcPct val="0"/>
              </a:spcBef>
              <a:spcAft>
                <a:spcPct val="0"/>
              </a:spcAft>
              <a:defRPr>
                <a:solidFill>
                  <a:schemeClr val="bg1"/>
                </a:solidFill>
                <a:latin typeface="Arial" charset="0"/>
              </a:defRPr>
            </a:lvl7pPr>
            <a:lvl8pPr marL="3429000" indent="-228600" defTabSz="447675" eaLnBrk="0" fontAlgn="base" hangingPunct="0">
              <a:spcBef>
                <a:spcPct val="0"/>
              </a:spcBef>
              <a:spcAft>
                <a:spcPct val="0"/>
              </a:spcAft>
              <a:defRPr>
                <a:solidFill>
                  <a:schemeClr val="bg1"/>
                </a:solidFill>
                <a:latin typeface="Arial" charset="0"/>
              </a:defRPr>
            </a:lvl8pPr>
            <a:lvl9pPr marL="3886200" indent="-228600" defTabSz="447675" eaLnBrk="0" fontAlgn="base" hangingPunct="0">
              <a:spcBef>
                <a:spcPct val="0"/>
              </a:spcBef>
              <a:spcAft>
                <a:spcPct val="0"/>
              </a:spcAft>
              <a:defRPr>
                <a:solidFill>
                  <a:schemeClr val="bg1"/>
                </a:solidFill>
                <a:latin typeface="Arial" charset="0"/>
              </a:defRPr>
            </a:lvl9pPr>
          </a:lstStyle>
          <a:p>
            <a:pPr eaLnBrk="1" hangingPunct="1">
              <a:buClr>
                <a:srgbClr val="000000"/>
              </a:buClr>
              <a:buSzPct val="100000"/>
              <a:buFont typeface="Times New Roman" pitchFamily="18" charset="0"/>
              <a:buNone/>
              <a:defRPr/>
            </a:pPr>
            <a:endParaRPr lang="en-US" altLang="en-US" smtClean="0"/>
          </a:p>
        </p:txBody>
      </p:sp>
      <p:sp>
        <p:nvSpPr>
          <p:cNvPr id="16390" name="Rectangle 5"/>
          <p:cNvSpPr>
            <a:spLocks noGrp="1" noRot="1" noChangeAspect="1" noChangeArrowheads="1"/>
          </p:cNvSpPr>
          <p:nvPr>
            <p:ph type="sldImg"/>
          </p:nvPr>
        </p:nvSpPr>
        <p:spPr bwMode="auto">
          <a:xfrm>
            <a:off x="898525" y="738188"/>
            <a:ext cx="4922838" cy="3694112"/>
          </a:xfrm>
          <a:prstGeom prst="rect">
            <a:avLst/>
          </a:prstGeom>
          <a:solidFill>
            <a:srgbClr val="FFFFFF"/>
          </a:solidFill>
          <a:ln w="9360">
            <a:solidFill>
              <a:srgbClr val="000000"/>
            </a:solidFill>
            <a:miter lim="800000"/>
            <a:headEnd/>
            <a:tailEnd/>
          </a:ln>
        </p:spPr>
      </p:sp>
      <p:sp>
        <p:nvSpPr>
          <p:cNvPr id="3078" name="Rectangle 6"/>
          <p:cNvSpPr>
            <a:spLocks noGrp="1" noChangeArrowheads="1"/>
          </p:cNvSpPr>
          <p:nvPr>
            <p:ph type="body"/>
          </p:nvPr>
        </p:nvSpPr>
        <p:spPr bwMode="auto">
          <a:xfrm>
            <a:off x="671513" y="4679950"/>
            <a:ext cx="5375275" cy="4437063"/>
          </a:xfrm>
          <a:prstGeom prst="rect">
            <a:avLst/>
          </a:prstGeom>
          <a:noFill/>
          <a:ln>
            <a:noFill/>
          </a:ln>
          <a:effectLst/>
          <a:extLst/>
        </p:spPr>
        <p:txBody>
          <a:bodyPr vert="horz" wrap="square" lIns="90607" tIns="45304" rIns="90607" bIns="45304" numCol="1" anchor="t" anchorCtr="0" compatLnSpc="1">
            <a:prstTxWarp prst="textNoShape">
              <a:avLst/>
            </a:prstTxWarp>
          </a:bodyPr>
          <a:lstStyle/>
          <a:p>
            <a:pPr lvl="0"/>
            <a:endParaRPr lang="en-US" altLang="en-US" noProof="0" smtClean="0"/>
          </a:p>
        </p:txBody>
      </p:sp>
      <p:sp>
        <p:nvSpPr>
          <p:cNvPr id="44040" name="Text Box 7"/>
          <p:cNvSpPr txBox="1">
            <a:spLocks noChangeArrowheads="1"/>
          </p:cNvSpPr>
          <p:nvPr/>
        </p:nvSpPr>
        <p:spPr bwMode="auto">
          <a:xfrm>
            <a:off x="0" y="9364663"/>
            <a:ext cx="2911475" cy="490537"/>
          </a:xfrm>
          <a:prstGeom prst="rect">
            <a:avLst/>
          </a:prstGeom>
          <a:noFill/>
          <a:ln>
            <a:noFill/>
          </a:ln>
          <a:effectLst/>
          <a:extLst/>
        </p:spPr>
        <p:txBody>
          <a:bodyPr wrap="none" lIns="90607" tIns="45304" rIns="90607" bIns="45304"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47675" eaLnBrk="0" fontAlgn="base" hangingPunct="0">
              <a:spcBef>
                <a:spcPct val="0"/>
              </a:spcBef>
              <a:spcAft>
                <a:spcPct val="0"/>
              </a:spcAft>
              <a:defRPr>
                <a:solidFill>
                  <a:schemeClr val="bg1"/>
                </a:solidFill>
                <a:latin typeface="Arial" charset="0"/>
              </a:defRPr>
            </a:lvl6pPr>
            <a:lvl7pPr marL="2971800" indent="-228600" defTabSz="447675" eaLnBrk="0" fontAlgn="base" hangingPunct="0">
              <a:spcBef>
                <a:spcPct val="0"/>
              </a:spcBef>
              <a:spcAft>
                <a:spcPct val="0"/>
              </a:spcAft>
              <a:defRPr>
                <a:solidFill>
                  <a:schemeClr val="bg1"/>
                </a:solidFill>
                <a:latin typeface="Arial" charset="0"/>
              </a:defRPr>
            </a:lvl7pPr>
            <a:lvl8pPr marL="3429000" indent="-228600" defTabSz="447675" eaLnBrk="0" fontAlgn="base" hangingPunct="0">
              <a:spcBef>
                <a:spcPct val="0"/>
              </a:spcBef>
              <a:spcAft>
                <a:spcPct val="0"/>
              </a:spcAft>
              <a:defRPr>
                <a:solidFill>
                  <a:schemeClr val="bg1"/>
                </a:solidFill>
                <a:latin typeface="Arial" charset="0"/>
              </a:defRPr>
            </a:lvl8pPr>
            <a:lvl9pPr marL="3886200" indent="-228600" defTabSz="447675" eaLnBrk="0" fontAlgn="base" hangingPunct="0">
              <a:spcBef>
                <a:spcPct val="0"/>
              </a:spcBef>
              <a:spcAft>
                <a:spcPct val="0"/>
              </a:spcAft>
              <a:defRPr>
                <a:solidFill>
                  <a:schemeClr val="bg1"/>
                </a:solidFill>
                <a:latin typeface="Arial" charset="0"/>
              </a:defRPr>
            </a:lvl9pPr>
          </a:lstStyle>
          <a:p>
            <a:pPr eaLnBrk="1" hangingPunct="1">
              <a:buClr>
                <a:srgbClr val="000000"/>
              </a:buClr>
              <a:buSzPct val="100000"/>
              <a:buFont typeface="Times New Roman" pitchFamily="18" charset="0"/>
              <a:buNone/>
              <a:defRPr/>
            </a:pPr>
            <a:endParaRPr lang="en-US" altLang="en-US" smtClean="0"/>
          </a:p>
        </p:txBody>
      </p:sp>
      <p:sp>
        <p:nvSpPr>
          <p:cNvPr id="3080" name="Rectangle 8"/>
          <p:cNvSpPr>
            <a:spLocks noGrp="1" noChangeArrowheads="1"/>
          </p:cNvSpPr>
          <p:nvPr>
            <p:ph type="sldNum"/>
          </p:nvPr>
        </p:nvSpPr>
        <p:spPr bwMode="auto">
          <a:xfrm>
            <a:off x="3806825" y="9364663"/>
            <a:ext cx="2909888" cy="488950"/>
          </a:xfrm>
          <a:prstGeom prst="rect">
            <a:avLst/>
          </a:prstGeom>
          <a:noFill/>
          <a:ln>
            <a:noFill/>
          </a:ln>
          <a:effectLst/>
          <a:extLst/>
        </p:spPr>
        <p:txBody>
          <a:bodyPr vert="horz" wrap="square" lIns="90607" tIns="45304" rIns="90607" bIns="45304" numCol="1" anchor="b" anchorCtr="0" compatLnSpc="1">
            <a:prstTxWarp prst="textNoShape">
              <a:avLst/>
            </a:prstTxWarp>
          </a:bodyPr>
          <a:lstStyle>
            <a:lvl1pPr algn="r" defTabSz="444500" eaLnBrk="1" hangingPunct="1">
              <a:buSzPct val="100000"/>
              <a:tabLst>
                <a:tab pos="715963" algn="l"/>
                <a:tab pos="1433513" algn="l"/>
                <a:tab pos="2151063" algn="l"/>
                <a:tab pos="2867025" algn="l"/>
                <a:tab pos="3584575" algn="l"/>
              </a:tabLst>
              <a:defRPr sz="1200">
                <a:solidFill>
                  <a:srgbClr val="000000"/>
                </a:solidFill>
                <a:latin typeface="Times New Roman" panose="02020603050405020304" pitchFamily="18" charset="0"/>
                <a:cs typeface="Lucida Sans Unicode" panose="020B0602030504020204" pitchFamily="34" charset="0"/>
              </a:defRPr>
            </a:lvl1pPr>
          </a:lstStyle>
          <a:p>
            <a:pPr>
              <a:defRPr/>
            </a:pPr>
            <a:fld id="{CD9A25E4-3144-49AE-B433-4778FDB4BA3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767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4386" algn="l" defTabSz="913755" rtl="0" eaLnBrk="1" latinLnBrk="0" hangingPunct="1">
      <a:defRPr sz="1200" kern="1200">
        <a:solidFill>
          <a:schemeClr val="tx1"/>
        </a:solidFill>
        <a:latin typeface="+mn-lt"/>
        <a:ea typeface="+mn-ea"/>
        <a:cs typeface="+mn-cs"/>
      </a:defRPr>
    </a:lvl6pPr>
    <a:lvl7pPr marL="2741264" algn="l" defTabSz="913755" rtl="0" eaLnBrk="1" latinLnBrk="0" hangingPunct="1">
      <a:defRPr sz="1200" kern="1200">
        <a:solidFill>
          <a:schemeClr val="tx1"/>
        </a:solidFill>
        <a:latin typeface="+mn-lt"/>
        <a:ea typeface="+mn-ea"/>
        <a:cs typeface="+mn-cs"/>
      </a:defRPr>
    </a:lvl7pPr>
    <a:lvl8pPr marL="3198142" algn="l" defTabSz="913755" rtl="0" eaLnBrk="1" latinLnBrk="0" hangingPunct="1">
      <a:defRPr sz="1200" kern="1200">
        <a:solidFill>
          <a:schemeClr val="tx1"/>
        </a:solidFill>
        <a:latin typeface="+mn-lt"/>
        <a:ea typeface="+mn-ea"/>
        <a:cs typeface="+mn-cs"/>
      </a:defRPr>
    </a:lvl8pPr>
    <a:lvl9pPr marL="3655018" algn="l" defTabSz="9137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80CAD74C-9B8E-4C7C-9517-DA918818000A}" type="slidenum">
              <a:rPr lang="en-GB" altLang="en-US" smtClean="0">
                <a:solidFill>
                  <a:srgbClr val="000000"/>
                </a:solidFill>
                <a:latin typeface="Times New Roman" panose="02020603050405020304" pitchFamily="18" charset="0"/>
              </a:rPr>
              <a:pPr/>
              <a:t>4</a:t>
            </a:fld>
            <a:endParaRPr lang="en-GB" altLang="en-US" smtClean="0">
              <a:solidFill>
                <a:srgbClr val="000000"/>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 their task is to help the researcher perform the research AND help them learn about ethics AND ,of course, protect the researchers, the research subjects , the environment, the animals used for research purposes……</a:t>
            </a:r>
          </a:p>
          <a:p>
            <a:r>
              <a:rPr lang="en-US" altLang="en-US" smtClean="0">
                <a:latin typeface="Arial" panose="020B0604020202020204" pitchFamily="34" charset="0"/>
                <a:cs typeface="Arial" panose="020B0604020202020204" pitchFamily="34" charset="0"/>
              </a:rPr>
              <a:t>An incomplete or rushed self-assessment will lead to an  ethics review report that will try to cover all bases…</a:t>
            </a:r>
          </a:p>
          <a:p>
            <a:endParaRPr lang="en-GB" altLang="en-US" smtClean="0">
              <a:latin typeface="Times New Roman" panose="02020603050405020304" pitchFamily="18" charset="0"/>
            </a:endParaRPr>
          </a:p>
        </p:txBody>
      </p:sp>
      <p:sp>
        <p:nvSpPr>
          <p:cNvPr id="32772"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tabLst>
                <a:tab pos="723900" algn="l"/>
                <a:tab pos="1449388" algn="l"/>
                <a:tab pos="2174875" algn="l"/>
                <a:tab pos="2898775" algn="l"/>
                <a:tab pos="3624263" algn="l"/>
              </a:tabLst>
              <a:defRPr>
                <a:solidFill>
                  <a:schemeClr val="bg1"/>
                </a:solidFill>
                <a:latin typeface="Arial" panose="020B0604020202020204" pitchFamily="34" charset="0"/>
              </a:defRPr>
            </a:lvl1pPr>
            <a:lvl2pPr defTabSz="449263">
              <a:tabLst>
                <a:tab pos="723900" algn="l"/>
                <a:tab pos="1449388" algn="l"/>
                <a:tab pos="2174875" algn="l"/>
                <a:tab pos="2898775" algn="l"/>
                <a:tab pos="3624263" algn="l"/>
              </a:tabLst>
              <a:defRPr>
                <a:solidFill>
                  <a:schemeClr val="bg1"/>
                </a:solidFill>
                <a:latin typeface="Arial" panose="020B0604020202020204" pitchFamily="34" charset="0"/>
              </a:defRPr>
            </a:lvl2pPr>
            <a:lvl3pPr defTabSz="449263">
              <a:tabLst>
                <a:tab pos="723900" algn="l"/>
                <a:tab pos="1449388" algn="l"/>
                <a:tab pos="2174875" algn="l"/>
                <a:tab pos="2898775" algn="l"/>
                <a:tab pos="3624263" algn="l"/>
              </a:tabLst>
              <a:defRPr>
                <a:solidFill>
                  <a:schemeClr val="bg1"/>
                </a:solidFill>
                <a:latin typeface="Arial" panose="020B0604020202020204" pitchFamily="34" charset="0"/>
              </a:defRPr>
            </a:lvl3pPr>
            <a:lvl4pPr defTabSz="449263">
              <a:tabLst>
                <a:tab pos="723900" algn="l"/>
                <a:tab pos="1449388" algn="l"/>
                <a:tab pos="2174875" algn="l"/>
                <a:tab pos="2898775" algn="l"/>
                <a:tab pos="3624263" algn="l"/>
              </a:tabLst>
              <a:defRPr>
                <a:solidFill>
                  <a:schemeClr val="bg1"/>
                </a:solidFill>
                <a:latin typeface="Arial" panose="020B0604020202020204" pitchFamily="34" charset="0"/>
              </a:defRPr>
            </a:lvl4pPr>
            <a:lvl5pPr defTabSz="449263">
              <a:tabLst>
                <a:tab pos="723900" algn="l"/>
                <a:tab pos="1449388" algn="l"/>
                <a:tab pos="2174875" algn="l"/>
                <a:tab pos="2898775" algn="l"/>
                <a:tab pos="3624263" algn="l"/>
              </a:tabLst>
              <a:defRPr>
                <a:solidFill>
                  <a:schemeClr val="bg1"/>
                </a:solidFill>
                <a:latin typeface="Arial" panose="020B0604020202020204" pitchFamily="34" charset="0"/>
              </a:defRPr>
            </a:lvl5pPr>
            <a:lvl6pPr marL="2513013" indent="-227013" defTabSz="449263" eaLnBrk="0" fontAlgn="base" hangingPunct="0">
              <a:spcBef>
                <a:spcPct val="0"/>
              </a:spcBef>
              <a:spcAft>
                <a:spcPct val="0"/>
              </a:spcAft>
              <a:tabLst>
                <a:tab pos="723900" algn="l"/>
                <a:tab pos="1449388" algn="l"/>
                <a:tab pos="2174875" algn="l"/>
                <a:tab pos="2898775" algn="l"/>
                <a:tab pos="3624263" algn="l"/>
              </a:tabLst>
              <a:defRPr>
                <a:solidFill>
                  <a:schemeClr val="bg1"/>
                </a:solidFill>
                <a:latin typeface="Arial" panose="020B0604020202020204" pitchFamily="34" charset="0"/>
              </a:defRPr>
            </a:lvl6pPr>
            <a:lvl7pPr marL="2970213" indent="-227013" defTabSz="449263" eaLnBrk="0" fontAlgn="base" hangingPunct="0">
              <a:spcBef>
                <a:spcPct val="0"/>
              </a:spcBef>
              <a:spcAft>
                <a:spcPct val="0"/>
              </a:spcAft>
              <a:tabLst>
                <a:tab pos="723900" algn="l"/>
                <a:tab pos="1449388" algn="l"/>
                <a:tab pos="2174875" algn="l"/>
                <a:tab pos="2898775" algn="l"/>
                <a:tab pos="3624263" algn="l"/>
              </a:tabLst>
              <a:defRPr>
                <a:solidFill>
                  <a:schemeClr val="bg1"/>
                </a:solidFill>
                <a:latin typeface="Arial" panose="020B0604020202020204" pitchFamily="34" charset="0"/>
              </a:defRPr>
            </a:lvl7pPr>
            <a:lvl8pPr marL="3427413" indent="-227013" defTabSz="449263" eaLnBrk="0" fontAlgn="base" hangingPunct="0">
              <a:spcBef>
                <a:spcPct val="0"/>
              </a:spcBef>
              <a:spcAft>
                <a:spcPct val="0"/>
              </a:spcAft>
              <a:tabLst>
                <a:tab pos="723900" algn="l"/>
                <a:tab pos="1449388" algn="l"/>
                <a:tab pos="2174875" algn="l"/>
                <a:tab pos="2898775" algn="l"/>
                <a:tab pos="3624263" algn="l"/>
              </a:tabLst>
              <a:defRPr>
                <a:solidFill>
                  <a:schemeClr val="bg1"/>
                </a:solidFill>
                <a:latin typeface="Arial" panose="020B0604020202020204" pitchFamily="34" charset="0"/>
              </a:defRPr>
            </a:lvl8pPr>
            <a:lvl9pPr marL="3884613" indent="-227013" defTabSz="449263" eaLnBrk="0" fontAlgn="base" hangingPunct="0">
              <a:spcBef>
                <a:spcPct val="0"/>
              </a:spcBef>
              <a:spcAft>
                <a:spcPct val="0"/>
              </a:spcAft>
              <a:tabLst>
                <a:tab pos="723900" algn="l"/>
                <a:tab pos="1449388" algn="l"/>
                <a:tab pos="2174875" algn="l"/>
                <a:tab pos="2898775" algn="l"/>
                <a:tab pos="3624263" algn="l"/>
              </a:tabLst>
              <a:defRPr>
                <a:solidFill>
                  <a:schemeClr val="bg1"/>
                </a:solidFill>
                <a:latin typeface="Arial" panose="020B0604020202020204" pitchFamily="34" charset="0"/>
              </a:defRPr>
            </a:lvl9pPr>
          </a:lstStyle>
          <a:p>
            <a:fld id="{A4232FC4-B6DF-4483-81AD-4A3F9F5E70A2}" type="slidenum">
              <a:rPr lang="en-GB" altLang="en-US" smtClean="0">
                <a:solidFill>
                  <a:srgbClr val="000000"/>
                </a:solidFill>
                <a:latin typeface="Times New Roman" panose="02020603050405020304" pitchFamily="18" charset="0"/>
              </a:rPr>
              <a:pPr/>
              <a:t>21</a:t>
            </a:fld>
            <a:endParaRPr lang="en-GB"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59493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In order to facilitate the researcher in identifying pertinent ethics issue in the project, in part A of the application form the applicant is asked to fill in an EIT with questions focused in the following fields of research.</a:t>
            </a:r>
          </a:p>
          <a:p>
            <a:endParaRPr lang="en-US" altLang="en-US" dirty="0" smtClean="0">
              <a:latin typeface="Times New Roman" panose="02020603050405020304" pitchFamily="18" charset="0"/>
            </a:endParaRPr>
          </a:p>
        </p:txBody>
      </p:sp>
      <p:sp>
        <p:nvSpPr>
          <p:cNvPr id="39940"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2DC2FFF7-9E2B-468E-9045-E276F79A15CE}" type="slidenum">
              <a:rPr lang="en-GB" altLang="en-US" smtClean="0">
                <a:solidFill>
                  <a:srgbClr val="000000"/>
                </a:solidFill>
                <a:latin typeface="Times New Roman" panose="02020603050405020304" pitchFamily="18" charset="0"/>
              </a:rPr>
              <a:pPr/>
              <a:t>22</a:t>
            </a:fld>
            <a:endParaRPr lang="en-GB" altLang="en-US" smtClean="0">
              <a:solidFill>
                <a:srgbClr val="000000"/>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anose="02020603050405020304" pitchFamily="18" charset="0"/>
              </a:rPr>
              <a:t>For more information on each of the ethics issues and how to address them, including detailed legal references, see the guidelines ‘How to Complete your Ethics Self-Assessment’.</a:t>
            </a:r>
          </a:p>
        </p:txBody>
      </p:sp>
      <p:sp>
        <p:nvSpPr>
          <p:cNvPr id="39940"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2DC2FFF7-9E2B-468E-9045-E276F79A15CE}" type="slidenum">
              <a:rPr lang="en-GB" altLang="en-US" smtClean="0">
                <a:solidFill>
                  <a:srgbClr val="000000"/>
                </a:solidFill>
                <a:latin typeface="Times New Roman" panose="02020603050405020304" pitchFamily="18" charset="0"/>
              </a:rPr>
              <a:pPr/>
              <a:t>23</a:t>
            </a:fld>
            <a:endParaRPr lang="en-GB"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8949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44036"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9B49005C-1829-4312-85E0-AA9A4EDB77DE}" type="slidenum">
              <a:rPr lang="en-GB" altLang="en-US" smtClean="0">
                <a:solidFill>
                  <a:srgbClr val="000000"/>
                </a:solidFill>
                <a:latin typeface="Times New Roman" panose="02020603050405020304" pitchFamily="18" charset="0"/>
              </a:rPr>
              <a:pPr/>
              <a:t>26</a:t>
            </a:fld>
            <a:endParaRPr lang="en-GB" altLang="en-US" smtClean="0">
              <a:solidFill>
                <a:srgbClr val="000000"/>
              </a:solidFil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
        <p:nvSpPr>
          <p:cNvPr id="4608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EBA5BDCF-152E-4EA2-9F2C-6A791A32CC74}" type="slidenum">
              <a:rPr lang="en-GB" altLang="en-US" smtClean="0">
                <a:solidFill>
                  <a:srgbClr val="000000"/>
                </a:solidFill>
                <a:latin typeface="Times New Roman" panose="02020603050405020304" pitchFamily="18" charset="0"/>
              </a:rPr>
              <a:pPr/>
              <a:t>27</a:t>
            </a:fld>
            <a:endParaRPr lang="en-GB"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1085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anose="02020603050405020304" pitchFamily="18" charset="0"/>
            </a:endParaRPr>
          </a:p>
        </p:txBody>
      </p:sp>
      <p:sp>
        <p:nvSpPr>
          <p:cNvPr id="48132"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6136B45D-17EE-49C6-81B8-83B124CB46FF}" type="slidenum">
              <a:rPr lang="en-GB" altLang="en-US" smtClean="0">
                <a:solidFill>
                  <a:srgbClr val="000000"/>
                </a:solidFill>
                <a:latin typeface="Times New Roman" panose="02020603050405020304" pitchFamily="18" charset="0"/>
              </a:rPr>
              <a:pPr/>
              <a:t>28</a:t>
            </a:fld>
            <a:endParaRPr lang="en-GB" altLang="en-US" smtClean="0">
              <a:solidFill>
                <a:srgbClr val="000000"/>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
        <p:nvSpPr>
          <p:cNvPr id="50180"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FBF834F9-0F8F-4723-9922-00717306B33F}" type="slidenum">
              <a:rPr lang="en-GB" altLang="en-US" smtClean="0">
                <a:solidFill>
                  <a:srgbClr val="000000"/>
                </a:solidFill>
                <a:latin typeface="Times New Roman" panose="02020603050405020304" pitchFamily="18" charset="0"/>
              </a:rPr>
              <a:pPr/>
              <a:t>30</a:t>
            </a:fld>
            <a:endParaRPr lang="en-GB" altLang="en-US" smtClean="0">
              <a:solidFill>
                <a:srgbClr val="000000"/>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37892"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spcBef>
                <a:spcPct val="30000"/>
              </a:spcBef>
              <a:buClr>
                <a:srgbClr val="000000"/>
              </a:buClr>
              <a:buSzPct val="100000"/>
              <a:buFont typeface="Times New Roman" panose="02020603050405020304" pitchFamily="18" charset="0"/>
              <a:tabLst>
                <a:tab pos="715963" algn="l"/>
                <a:tab pos="1433513" algn="l"/>
                <a:tab pos="2151063" algn="l"/>
                <a:tab pos="2868613" algn="l"/>
                <a:tab pos="3586163" algn="l"/>
              </a:tabLst>
              <a:defRPr sz="1200">
                <a:solidFill>
                  <a:srgbClr val="000000"/>
                </a:solidFill>
                <a:latin typeface="Times New Roman" panose="02020603050405020304" pitchFamily="18" charset="0"/>
              </a:defRPr>
            </a:lvl1pPr>
            <a:lvl2pPr marL="742950" indent="-285750" defTabSz="444500">
              <a:spcBef>
                <a:spcPct val="30000"/>
              </a:spcBef>
              <a:buClr>
                <a:srgbClr val="000000"/>
              </a:buClr>
              <a:buSzPct val="100000"/>
              <a:buFont typeface="Times New Roman" panose="02020603050405020304" pitchFamily="18" charset="0"/>
              <a:tabLst>
                <a:tab pos="715963" algn="l"/>
                <a:tab pos="1433513" algn="l"/>
                <a:tab pos="2151063" algn="l"/>
                <a:tab pos="2868613" algn="l"/>
                <a:tab pos="3586163" algn="l"/>
              </a:tabLst>
              <a:defRPr sz="1200">
                <a:solidFill>
                  <a:srgbClr val="000000"/>
                </a:solidFill>
                <a:latin typeface="Times New Roman" panose="02020603050405020304" pitchFamily="18" charset="0"/>
              </a:defRPr>
            </a:lvl2pPr>
            <a:lvl3pPr marL="1143000" indent="-228600" defTabSz="444500">
              <a:spcBef>
                <a:spcPct val="30000"/>
              </a:spcBef>
              <a:buClr>
                <a:srgbClr val="000000"/>
              </a:buClr>
              <a:buSzPct val="100000"/>
              <a:buFont typeface="Times New Roman" panose="02020603050405020304" pitchFamily="18" charset="0"/>
              <a:tabLst>
                <a:tab pos="715963" algn="l"/>
                <a:tab pos="1433513" algn="l"/>
                <a:tab pos="2151063" algn="l"/>
                <a:tab pos="2868613" algn="l"/>
                <a:tab pos="3586163" algn="l"/>
              </a:tabLst>
              <a:defRPr sz="1200">
                <a:solidFill>
                  <a:srgbClr val="000000"/>
                </a:solidFill>
                <a:latin typeface="Times New Roman" panose="02020603050405020304" pitchFamily="18" charset="0"/>
              </a:defRPr>
            </a:lvl3pPr>
            <a:lvl4pPr marL="1600200" indent="-228600" defTabSz="444500">
              <a:spcBef>
                <a:spcPct val="30000"/>
              </a:spcBef>
              <a:buClr>
                <a:srgbClr val="000000"/>
              </a:buClr>
              <a:buSzPct val="100000"/>
              <a:buFont typeface="Times New Roman" panose="02020603050405020304" pitchFamily="18" charset="0"/>
              <a:tabLst>
                <a:tab pos="715963" algn="l"/>
                <a:tab pos="1433513" algn="l"/>
                <a:tab pos="2151063" algn="l"/>
                <a:tab pos="2868613" algn="l"/>
                <a:tab pos="3586163" algn="l"/>
              </a:tabLst>
              <a:defRPr sz="1200">
                <a:solidFill>
                  <a:srgbClr val="000000"/>
                </a:solidFill>
                <a:latin typeface="Times New Roman" panose="02020603050405020304" pitchFamily="18" charset="0"/>
              </a:defRPr>
            </a:lvl4pPr>
            <a:lvl5pPr marL="2057400" indent="-228600" defTabSz="444500">
              <a:spcBef>
                <a:spcPct val="30000"/>
              </a:spcBef>
              <a:buClr>
                <a:srgbClr val="000000"/>
              </a:buClr>
              <a:buSzPct val="100000"/>
              <a:buFont typeface="Times New Roman" panose="02020603050405020304" pitchFamily="18" charset="0"/>
              <a:tabLst>
                <a:tab pos="715963" algn="l"/>
                <a:tab pos="1433513" algn="l"/>
                <a:tab pos="2151063" algn="l"/>
                <a:tab pos="2868613" algn="l"/>
                <a:tab pos="3586163" algn="l"/>
              </a:tabLst>
              <a:defRPr sz="1200">
                <a:solidFill>
                  <a:srgbClr val="000000"/>
                </a:solidFill>
                <a:latin typeface="Times New Roman" panose="02020603050405020304" pitchFamily="18" charset="0"/>
              </a:defRPr>
            </a:lvl5pPr>
            <a:lvl6pPr marL="2514600" indent="-228600" defTabSz="444500" eaLnBrk="0" fontAlgn="base" hangingPunct="0">
              <a:spcBef>
                <a:spcPct val="30000"/>
              </a:spcBef>
              <a:spcAft>
                <a:spcPct val="0"/>
              </a:spcAft>
              <a:buClr>
                <a:srgbClr val="000000"/>
              </a:buClr>
              <a:buSzPct val="100000"/>
              <a:buFont typeface="Times New Roman" panose="02020603050405020304" pitchFamily="18" charset="0"/>
              <a:tabLst>
                <a:tab pos="715963" algn="l"/>
                <a:tab pos="1433513" algn="l"/>
                <a:tab pos="2151063" algn="l"/>
                <a:tab pos="2868613" algn="l"/>
                <a:tab pos="3586163" algn="l"/>
              </a:tabLst>
              <a:defRPr sz="1200">
                <a:solidFill>
                  <a:srgbClr val="000000"/>
                </a:solidFill>
                <a:latin typeface="Times New Roman" panose="02020603050405020304" pitchFamily="18" charset="0"/>
              </a:defRPr>
            </a:lvl6pPr>
            <a:lvl7pPr marL="2971800" indent="-228600" defTabSz="444500" eaLnBrk="0" fontAlgn="base" hangingPunct="0">
              <a:spcBef>
                <a:spcPct val="30000"/>
              </a:spcBef>
              <a:spcAft>
                <a:spcPct val="0"/>
              </a:spcAft>
              <a:buClr>
                <a:srgbClr val="000000"/>
              </a:buClr>
              <a:buSzPct val="100000"/>
              <a:buFont typeface="Times New Roman" panose="02020603050405020304" pitchFamily="18" charset="0"/>
              <a:tabLst>
                <a:tab pos="715963" algn="l"/>
                <a:tab pos="1433513" algn="l"/>
                <a:tab pos="2151063" algn="l"/>
                <a:tab pos="2868613" algn="l"/>
                <a:tab pos="3586163" algn="l"/>
              </a:tabLst>
              <a:defRPr sz="1200">
                <a:solidFill>
                  <a:srgbClr val="000000"/>
                </a:solidFill>
                <a:latin typeface="Times New Roman" panose="02020603050405020304" pitchFamily="18" charset="0"/>
              </a:defRPr>
            </a:lvl7pPr>
            <a:lvl8pPr marL="3429000" indent="-228600" defTabSz="444500" eaLnBrk="0" fontAlgn="base" hangingPunct="0">
              <a:spcBef>
                <a:spcPct val="30000"/>
              </a:spcBef>
              <a:spcAft>
                <a:spcPct val="0"/>
              </a:spcAft>
              <a:buClr>
                <a:srgbClr val="000000"/>
              </a:buClr>
              <a:buSzPct val="100000"/>
              <a:buFont typeface="Times New Roman" panose="02020603050405020304" pitchFamily="18" charset="0"/>
              <a:tabLst>
                <a:tab pos="715963" algn="l"/>
                <a:tab pos="1433513" algn="l"/>
                <a:tab pos="2151063" algn="l"/>
                <a:tab pos="2868613" algn="l"/>
                <a:tab pos="3586163" algn="l"/>
              </a:tabLst>
              <a:defRPr sz="1200">
                <a:solidFill>
                  <a:srgbClr val="000000"/>
                </a:solidFill>
                <a:latin typeface="Times New Roman" panose="02020603050405020304" pitchFamily="18" charset="0"/>
              </a:defRPr>
            </a:lvl8pPr>
            <a:lvl9pPr marL="3886200" indent="-228600" defTabSz="444500" eaLnBrk="0" fontAlgn="base" hangingPunct="0">
              <a:spcBef>
                <a:spcPct val="30000"/>
              </a:spcBef>
              <a:spcAft>
                <a:spcPct val="0"/>
              </a:spcAft>
              <a:buClr>
                <a:srgbClr val="000000"/>
              </a:buClr>
              <a:buSzPct val="100000"/>
              <a:buFont typeface="Times New Roman" panose="02020603050405020304" pitchFamily="18" charset="0"/>
              <a:tabLst>
                <a:tab pos="715963" algn="l"/>
                <a:tab pos="1433513" algn="l"/>
                <a:tab pos="2151063" algn="l"/>
                <a:tab pos="2868613" algn="l"/>
                <a:tab pos="3586163" algn="l"/>
              </a:tabLst>
              <a:defRPr sz="1200">
                <a:solidFill>
                  <a:srgbClr val="000000"/>
                </a:solidFill>
                <a:latin typeface="Times New Roman" panose="02020603050405020304" pitchFamily="18" charset="0"/>
              </a:defRPr>
            </a:lvl9pPr>
          </a:lstStyle>
          <a:p>
            <a:pPr>
              <a:spcBef>
                <a:spcPct val="0"/>
              </a:spcBef>
              <a:buClrTx/>
              <a:buFontTx/>
              <a:buNone/>
            </a:pPr>
            <a:fld id="{945A4E2B-2BD0-4A03-A50C-33C6DB8A5380}" type="slidenum">
              <a:rPr lang="en-US" altLang="en-US" smtClean="0"/>
              <a:pPr>
                <a:spcBef>
                  <a:spcPct val="0"/>
                </a:spcBef>
                <a:buClrTx/>
                <a:buFontTx/>
                <a:buNone/>
              </a:pPr>
              <a:t>38</a:t>
            </a:fld>
            <a:endParaRPr lang="en-US" altLang="en-US" smtClean="0"/>
          </a:p>
        </p:txBody>
      </p:sp>
    </p:spTree>
    <p:extLst>
      <p:ext uri="{BB962C8B-B14F-4D97-AF65-F5344CB8AC3E}">
        <p14:creationId xmlns:p14="http://schemas.microsoft.com/office/powerpoint/2010/main" val="290153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anose="02020603050405020304" pitchFamily="18" charset="0"/>
              </a:rPr>
              <a:t>Do not hesitate to seek further advice. The Commission is here to help. Get in touch with us in case you need clarifications or further guidance</a:t>
            </a:r>
          </a:p>
        </p:txBody>
      </p:sp>
      <p:sp>
        <p:nvSpPr>
          <p:cNvPr id="55300"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6B2C5DD0-3676-4808-A93E-9E033A4CCA9F}" type="slidenum">
              <a:rPr lang="en-GB" altLang="en-US" smtClean="0">
                <a:solidFill>
                  <a:srgbClr val="000000"/>
                </a:solidFill>
                <a:latin typeface="Times New Roman" panose="02020603050405020304" pitchFamily="18" charset="0"/>
              </a:rPr>
              <a:pPr/>
              <a:t>40</a:t>
            </a:fld>
            <a:endParaRPr lang="en-GB" altLang="en-US" smtClean="0">
              <a:solidFill>
                <a:srgbClr val="000000"/>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New Roman" panose="02020603050405020304" pitchFamily="18" charset="0"/>
            </a:endParaRPr>
          </a:p>
        </p:txBody>
      </p:sp>
      <p:sp>
        <p:nvSpPr>
          <p:cNvPr id="3584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EE28A285-CF9B-4D12-96A1-D2050E6204C5}" type="slidenum">
              <a:rPr lang="en-GB" altLang="en-US" smtClean="0">
                <a:solidFill>
                  <a:srgbClr val="000000"/>
                </a:solidFill>
                <a:latin typeface="Times New Roman" panose="02020603050405020304" pitchFamily="18" charset="0"/>
              </a:rPr>
              <a:pPr/>
              <a:t>5</a:t>
            </a:fld>
            <a:endParaRPr lang="en-GB" altLang="en-US" smtClean="0">
              <a:solidFill>
                <a:srgbClr val="000000"/>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cs typeface="Arial" panose="020B0604020202020204" pitchFamily="34" charset="0"/>
            </a:endParaRPr>
          </a:p>
        </p:txBody>
      </p:sp>
      <p:sp>
        <p:nvSpPr>
          <p:cNvPr id="23556"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F3D192C1-D1AE-4A9B-9F0D-E4D77341F1B7}" type="slidenum">
              <a:rPr lang="en-GB" altLang="en-US" smtClean="0">
                <a:solidFill>
                  <a:srgbClr val="000000"/>
                </a:solidFill>
                <a:latin typeface="Times New Roman" panose="02020603050405020304" pitchFamily="18" charset="0"/>
              </a:rPr>
              <a:pPr/>
              <a:t>6</a:t>
            </a:fld>
            <a:endParaRPr lang="en-GB" altLang="en-US" smtClean="0">
              <a:solidFill>
                <a:srgbClr val="000000"/>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27652"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4A32C8C3-3585-40D8-B805-D55AC5462C95}" type="slidenum">
              <a:rPr lang="en-GB" altLang="en-US" smtClean="0">
                <a:solidFill>
                  <a:srgbClr val="000000"/>
                </a:solidFill>
                <a:latin typeface="Times New Roman" panose="02020603050405020304" pitchFamily="18" charset="0"/>
              </a:rPr>
              <a:pPr/>
              <a:t>7</a:t>
            </a:fld>
            <a:endParaRPr lang="en-GB" altLang="en-US" smtClean="0">
              <a:solidFill>
                <a:srgbClr val="000000"/>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0"/>
          </p:nvPr>
        </p:nvSpPr>
        <p:spPr/>
        <p:txBody>
          <a:bodyPr/>
          <a:lstStyle/>
          <a:p>
            <a:pPr>
              <a:defRPr/>
            </a:pPr>
            <a:fld id="{CD9A25E4-3144-49AE-B433-4778FDB4BA3D}" type="slidenum">
              <a:rPr lang="en-GB" altLang="en-US" smtClean="0"/>
              <a:pPr>
                <a:defRPr/>
              </a:pPr>
              <a:t>8</a:t>
            </a:fld>
            <a:endParaRPr lang="en-GB" altLang="en-US"/>
          </a:p>
        </p:txBody>
      </p:sp>
    </p:spTree>
    <p:extLst>
      <p:ext uri="{BB962C8B-B14F-4D97-AF65-F5344CB8AC3E}">
        <p14:creationId xmlns:p14="http://schemas.microsoft.com/office/powerpoint/2010/main" val="79367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
        <p:nvSpPr>
          <p:cNvPr id="41988"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A1CFE303-3DC2-43B2-8A27-F1AEAF475EC9}" type="slidenum">
              <a:rPr lang="en-GB" altLang="en-US" smtClean="0">
                <a:solidFill>
                  <a:srgbClr val="000000"/>
                </a:solidFill>
                <a:latin typeface="Times New Roman" panose="02020603050405020304" pitchFamily="18" charset="0"/>
              </a:rPr>
              <a:pPr/>
              <a:t>10</a:t>
            </a:fld>
            <a:endParaRPr lang="en-GB" altLang="en-US" smtClean="0">
              <a:solidFill>
                <a:srgbClr val="000000"/>
              </a:solidFil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anose="02020603050405020304" pitchFamily="18" charset="0"/>
            </a:endParaRPr>
          </a:p>
        </p:txBody>
      </p:sp>
      <p:sp>
        <p:nvSpPr>
          <p:cNvPr id="41988"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A1CFE303-3DC2-43B2-8A27-F1AEAF475EC9}" type="slidenum">
              <a:rPr lang="en-GB" altLang="en-US" smtClean="0">
                <a:solidFill>
                  <a:srgbClr val="000000"/>
                </a:solidFill>
                <a:latin typeface="Times New Roman" panose="02020603050405020304" pitchFamily="18" charset="0"/>
              </a:rPr>
              <a:pPr/>
              <a:t>11</a:t>
            </a:fld>
            <a:endParaRPr lang="en-GB"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7290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anose="02020603050405020304" pitchFamily="18" charset="0"/>
            </a:endParaRPr>
          </a:p>
        </p:txBody>
      </p:sp>
      <p:sp>
        <p:nvSpPr>
          <p:cNvPr id="17412"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CA5AC423-8157-4838-AA2D-79B45D699270}" type="slidenum">
              <a:rPr lang="en-GB" altLang="en-US" smtClean="0">
                <a:solidFill>
                  <a:srgbClr val="000000"/>
                </a:solidFill>
                <a:latin typeface="Times New Roman" panose="02020603050405020304" pitchFamily="18" charset="0"/>
              </a:rPr>
              <a:pPr/>
              <a:t>13</a:t>
            </a:fld>
            <a:endParaRPr lang="en-GB"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0782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anose="02020603050405020304" pitchFamily="18" charset="0"/>
            </a:endParaRPr>
          </a:p>
        </p:txBody>
      </p:sp>
      <p:sp>
        <p:nvSpPr>
          <p:cNvPr id="17412"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4500">
              <a:tabLst>
                <a:tab pos="715963" algn="l"/>
                <a:tab pos="1433513" algn="l"/>
                <a:tab pos="2151063" algn="l"/>
                <a:tab pos="2867025" algn="l"/>
                <a:tab pos="3584575" algn="l"/>
              </a:tabLst>
              <a:defRPr>
                <a:solidFill>
                  <a:schemeClr val="bg1"/>
                </a:solidFill>
                <a:latin typeface="Arial" panose="020B0604020202020204" pitchFamily="34" charset="0"/>
              </a:defRPr>
            </a:lvl1pPr>
            <a:lvl2pPr defTabSz="444500">
              <a:tabLst>
                <a:tab pos="715963" algn="l"/>
                <a:tab pos="1433513" algn="l"/>
                <a:tab pos="2151063" algn="l"/>
                <a:tab pos="2867025" algn="l"/>
                <a:tab pos="3584575" algn="l"/>
              </a:tabLst>
              <a:defRPr>
                <a:solidFill>
                  <a:schemeClr val="bg1"/>
                </a:solidFill>
                <a:latin typeface="Arial" panose="020B0604020202020204" pitchFamily="34" charset="0"/>
              </a:defRPr>
            </a:lvl2pPr>
            <a:lvl3pPr defTabSz="444500">
              <a:tabLst>
                <a:tab pos="715963" algn="l"/>
                <a:tab pos="1433513" algn="l"/>
                <a:tab pos="2151063" algn="l"/>
                <a:tab pos="2867025" algn="l"/>
                <a:tab pos="3584575" algn="l"/>
              </a:tabLst>
              <a:defRPr>
                <a:solidFill>
                  <a:schemeClr val="bg1"/>
                </a:solidFill>
                <a:latin typeface="Arial" panose="020B0604020202020204" pitchFamily="34" charset="0"/>
              </a:defRPr>
            </a:lvl3pPr>
            <a:lvl4pPr defTabSz="444500">
              <a:tabLst>
                <a:tab pos="715963" algn="l"/>
                <a:tab pos="1433513" algn="l"/>
                <a:tab pos="2151063" algn="l"/>
                <a:tab pos="2867025" algn="l"/>
                <a:tab pos="3584575" algn="l"/>
              </a:tabLst>
              <a:defRPr>
                <a:solidFill>
                  <a:schemeClr val="bg1"/>
                </a:solidFill>
                <a:latin typeface="Arial" panose="020B0604020202020204" pitchFamily="34" charset="0"/>
              </a:defRPr>
            </a:lvl4pPr>
            <a:lvl5pPr defTabSz="444500">
              <a:tabLst>
                <a:tab pos="715963" algn="l"/>
                <a:tab pos="1433513" algn="l"/>
                <a:tab pos="2151063" algn="l"/>
                <a:tab pos="2867025" algn="l"/>
                <a:tab pos="3584575" algn="l"/>
              </a:tabLst>
              <a:defRPr>
                <a:solidFill>
                  <a:schemeClr val="bg1"/>
                </a:solidFill>
                <a:latin typeface="Arial" panose="020B0604020202020204" pitchFamily="34" charset="0"/>
              </a:defRPr>
            </a:lvl5pPr>
            <a:lvl6pPr marL="25130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6pPr>
            <a:lvl7pPr marL="29702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7pPr>
            <a:lvl8pPr marL="34274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8pPr>
            <a:lvl9pPr marL="3884613" indent="-227013" defTabSz="444500" eaLnBrk="0" fontAlgn="base" hangingPunct="0">
              <a:spcBef>
                <a:spcPct val="0"/>
              </a:spcBef>
              <a:spcAft>
                <a:spcPct val="0"/>
              </a:spcAft>
              <a:tabLst>
                <a:tab pos="715963" algn="l"/>
                <a:tab pos="1433513" algn="l"/>
                <a:tab pos="2151063" algn="l"/>
                <a:tab pos="2867025" algn="l"/>
                <a:tab pos="3584575" algn="l"/>
              </a:tabLst>
              <a:defRPr>
                <a:solidFill>
                  <a:schemeClr val="bg1"/>
                </a:solidFill>
                <a:latin typeface="Arial" panose="020B0604020202020204" pitchFamily="34" charset="0"/>
              </a:defRPr>
            </a:lvl9pPr>
          </a:lstStyle>
          <a:p>
            <a:fld id="{CA5AC423-8157-4838-AA2D-79B45D699270}" type="slidenum">
              <a:rPr lang="en-GB" altLang="en-US" smtClean="0">
                <a:solidFill>
                  <a:srgbClr val="000000"/>
                </a:solidFill>
                <a:latin typeface="Times New Roman" panose="02020603050405020304" pitchFamily="18" charset="0"/>
              </a:rPr>
              <a:pPr/>
              <a:t>14</a:t>
            </a:fld>
            <a:endParaRPr lang="en-GB"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0782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4"/>
            <a:ext cx="6400800" cy="1752600"/>
          </a:xfrm>
        </p:spPr>
        <p:txBody>
          <a:bodyPr/>
          <a:lstStyle>
            <a:lvl1pPr marL="0" indent="0" algn="ctr">
              <a:buNone/>
              <a:defRPr/>
            </a:lvl1pPr>
            <a:lvl2pPr marL="456877" indent="0" algn="ctr">
              <a:buNone/>
              <a:defRPr/>
            </a:lvl2pPr>
            <a:lvl3pPr marL="913755" indent="0" algn="ctr">
              <a:buNone/>
              <a:defRPr/>
            </a:lvl3pPr>
            <a:lvl4pPr marL="1370632" indent="0" algn="ctr">
              <a:buNone/>
              <a:defRPr/>
            </a:lvl4pPr>
            <a:lvl5pPr marL="1827510" indent="0" algn="ctr">
              <a:buNone/>
              <a:defRPr/>
            </a:lvl5pPr>
            <a:lvl6pPr marL="2284386" indent="0" algn="ctr">
              <a:buNone/>
              <a:defRPr/>
            </a:lvl6pPr>
            <a:lvl7pPr marL="2741264" indent="0" algn="ctr">
              <a:buNone/>
              <a:defRPr/>
            </a:lvl7pPr>
            <a:lvl8pPr marL="3198142" indent="0" algn="ctr">
              <a:buNone/>
              <a:defRPr/>
            </a:lvl8pPr>
            <a:lvl9pPr marL="3655018" indent="0" algn="ctr">
              <a:buNone/>
              <a:defRPr/>
            </a:lvl9pPr>
          </a:lstStyle>
          <a:p>
            <a:r>
              <a:rPr lang="en-US" smtClean="0"/>
              <a:t>Click to edit Master subtitle style</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97E3F747-B01C-43EA-A75C-38FB11F387C4}" type="slidenum">
              <a:rPr lang="hu-HU" altLang="en-US"/>
              <a:pPr>
                <a:defRPr/>
              </a:pPr>
              <a:t>‹#›</a:t>
            </a:fld>
            <a:endParaRPr lang="hu-HU" altLang="en-US"/>
          </a:p>
        </p:txBody>
      </p:sp>
    </p:spTree>
    <p:extLst>
      <p:ext uri="{BB962C8B-B14F-4D97-AF65-F5344CB8AC3E}">
        <p14:creationId xmlns:p14="http://schemas.microsoft.com/office/powerpoint/2010/main" val="120359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228A1003-289E-4EDB-9337-0279CF262E83}" type="slidenum">
              <a:rPr lang="hu-HU" altLang="en-US"/>
              <a:pPr>
                <a:defRPr/>
              </a:pPr>
              <a:t>‹#›</a:t>
            </a:fld>
            <a:endParaRPr lang="hu-HU" altLang="en-US"/>
          </a:p>
        </p:txBody>
      </p:sp>
    </p:spTree>
    <p:extLst>
      <p:ext uri="{BB962C8B-B14F-4D97-AF65-F5344CB8AC3E}">
        <p14:creationId xmlns:p14="http://schemas.microsoft.com/office/powerpoint/2010/main" val="204936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944" y="1304925"/>
            <a:ext cx="2071687" cy="47132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0" y="1304925"/>
            <a:ext cx="6064250" cy="4713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idx="10"/>
          </p:nvPr>
        </p:nvSpPr>
        <p:spPr>
          <a:ln/>
        </p:spPr>
        <p:txBody>
          <a:bodyPr/>
          <a:lstStyle>
            <a:lvl1pPr>
              <a:defRPr/>
            </a:lvl1pPr>
          </a:lstStyle>
          <a:p>
            <a:pPr>
              <a:defRPr/>
            </a:pPr>
            <a:fld id="{39BA140C-5FD8-4054-9BC2-41CB495B69CB}" type="slidenum">
              <a:rPr lang="hu-HU" altLang="en-US"/>
              <a:pPr>
                <a:defRPr/>
              </a:pPr>
              <a:t>‹#›</a:t>
            </a:fld>
            <a:endParaRPr lang="hu-HU" altLang="en-US"/>
          </a:p>
        </p:txBody>
      </p:sp>
    </p:spTree>
    <p:extLst>
      <p:ext uri="{BB962C8B-B14F-4D97-AF65-F5344CB8AC3E}">
        <p14:creationId xmlns:p14="http://schemas.microsoft.com/office/powerpoint/2010/main" val="182727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lvl1pPr defTabSz="457200">
              <a:defRPr>
                <a:solidFill>
                  <a:schemeClr val="bg1"/>
                </a:solidFill>
                <a:latin typeface="Arial" charset="0"/>
              </a:defRPr>
            </a:lvl1pPr>
            <a:lvl2pPr marL="742950" indent="-285750" defTabSz="457200">
              <a:defRPr>
                <a:solidFill>
                  <a:schemeClr val="bg1"/>
                </a:solidFill>
                <a:latin typeface="Arial" charset="0"/>
              </a:defRPr>
            </a:lvl2pPr>
            <a:lvl3pPr marL="1143000" indent="-228600" defTabSz="457200">
              <a:defRPr>
                <a:solidFill>
                  <a:schemeClr val="bg1"/>
                </a:solidFill>
                <a:latin typeface="Arial" charset="0"/>
              </a:defRPr>
            </a:lvl3pPr>
            <a:lvl4pPr marL="1600200" indent="-228600" defTabSz="457200">
              <a:defRPr>
                <a:solidFill>
                  <a:schemeClr val="bg1"/>
                </a:solidFill>
                <a:latin typeface="Arial" charset="0"/>
              </a:defRPr>
            </a:lvl4pPr>
            <a:lvl5pPr marL="2057400" indent="-228600" defTabSz="457200">
              <a:defRPr>
                <a:solidFill>
                  <a:schemeClr val="bg1"/>
                </a:solidFill>
                <a:latin typeface="Arial" charset="0"/>
              </a:defRPr>
            </a:lvl5pPr>
            <a:lvl6pPr marL="2514600" indent="-228600" defTabSz="457200" eaLnBrk="0" fontAlgn="base" hangingPunct="0">
              <a:spcBef>
                <a:spcPct val="0"/>
              </a:spcBef>
              <a:spcAft>
                <a:spcPct val="0"/>
              </a:spcAft>
              <a:defRPr>
                <a:solidFill>
                  <a:schemeClr val="bg1"/>
                </a:solidFill>
                <a:latin typeface="Arial" charset="0"/>
              </a:defRPr>
            </a:lvl6pPr>
            <a:lvl7pPr marL="2971800" indent="-228600" defTabSz="457200" eaLnBrk="0" fontAlgn="base" hangingPunct="0">
              <a:spcBef>
                <a:spcPct val="0"/>
              </a:spcBef>
              <a:spcAft>
                <a:spcPct val="0"/>
              </a:spcAft>
              <a:defRPr>
                <a:solidFill>
                  <a:schemeClr val="bg1"/>
                </a:solidFill>
                <a:latin typeface="Arial" charset="0"/>
              </a:defRPr>
            </a:lvl7pPr>
            <a:lvl8pPr marL="3429000" indent="-228600" defTabSz="457200" eaLnBrk="0" fontAlgn="base" hangingPunct="0">
              <a:spcBef>
                <a:spcPct val="0"/>
              </a:spcBef>
              <a:spcAft>
                <a:spcPct val="0"/>
              </a:spcAft>
              <a:defRPr>
                <a:solidFill>
                  <a:schemeClr val="bg1"/>
                </a:solidFill>
                <a:latin typeface="Arial" charset="0"/>
              </a:defRPr>
            </a:lvl8pPr>
            <a:lvl9pPr marL="3886200" indent="-228600" defTabSz="457200" eaLnBrk="0" fontAlgn="base" hangingPunct="0">
              <a:spcBef>
                <a:spcPct val="0"/>
              </a:spcBef>
              <a:spcAft>
                <a:spcPct val="0"/>
              </a:spcAft>
              <a:defRPr>
                <a:solidFill>
                  <a:schemeClr val="bg1"/>
                </a:solidFill>
                <a:latin typeface="Arial" charset="0"/>
              </a:defRPr>
            </a:lvl9pPr>
          </a:lstStyle>
          <a:p>
            <a:pPr algn="ctr" eaLnBrk="1" hangingPunct="1">
              <a:defRPr/>
            </a:pPr>
            <a:endParaRPr lang="en-US" altLang="en-US" smtClean="0">
              <a:solidFill>
                <a:srgbClr val="FFFFFF"/>
              </a:solidFill>
              <a:latin typeface="Verdana" pitchFamily="34"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lvl1pPr defTabSz="457200">
              <a:defRPr>
                <a:solidFill>
                  <a:schemeClr val="bg1"/>
                </a:solidFill>
                <a:latin typeface="Arial" charset="0"/>
              </a:defRPr>
            </a:lvl1pPr>
            <a:lvl2pPr defTabSz="457200">
              <a:defRPr>
                <a:solidFill>
                  <a:schemeClr val="bg1"/>
                </a:solidFill>
                <a:latin typeface="Arial" charset="0"/>
              </a:defRPr>
            </a:lvl2pPr>
            <a:lvl3pPr defTabSz="457200">
              <a:defRPr>
                <a:solidFill>
                  <a:schemeClr val="bg1"/>
                </a:solidFill>
                <a:latin typeface="Arial" charset="0"/>
              </a:defRPr>
            </a:lvl3pPr>
            <a:lvl4pPr defTabSz="457200">
              <a:defRPr>
                <a:solidFill>
                  <a:schemeClr val="bg1"/>
                </a:solidFill>
                <a:latin typeface="Arial" charset="0"/>
              </a:defRPr>
            </a:lvl4pPr>
            <a:lvl5pPr defTabSz="457200">
              <a:defRPr>
                <a:solidFill>
                  <a:schemeClr val="bg1"/>
                </a:solidFill>
                <a:latin typeface="Arial" charset="0"/>
              </a:defRPr>
            </a:lvl5pPr>
            <a:lvl6pPr marL="2513013" indent="-227013" defTabSz="457200" eaLnBrk="0" fontAlgn="base" hangingPunct="0">
              <a:spcBef>
                <a:spcPct val="0"/>
              </a:spcBef>
              <a:spcAft>
                <a:spcPct val="0"/>
              </a:spcAft>
              <a:defRPr>
                <a:solidFill>
                  <a:schemeClr val="bg1"/>
                </a:solidFill>
                <a:latin typeface="Arial" charset="0"/>
              </a:defRPr>
            </a:lvl6pPr>
            <a:lvl7pPr marL="2970213" indent="-227013" defTabSz="457200" eaLnBrk="0" fontAlgn="base" hangingPunct="0">
              <a:spcBef>
                <a:spcPct val="0"/>
              </a:spcBef>
              <a:spcAft>
                <a:spcPct val="0"/>
              </a:spcAft>
              <a:defRPr>
                <a:solidFill>
                  <a:schemeClr val="bg1"/>
                </a:solidFill>
                <a:latin typeface="Arial" charset="0"/>
              </a:defRPr>
            </a:lvl7pPr>
            <a:lvl8pPr marL="3427413" indent="-227013" defTabSz="457200" eaLnBrk="0" fontAlgn="base" hangingPunct="0">
              <a:spcBef>
                <a:spcPct val="0"/>
              </a:spcBef>
              <a:spcAft>
                <a:spcPct val="0"/>
              </a:spcAft>
              <a:defRPr>
                <a:solidFill>
                  <a:schemeClr val="bg1"/>
                </a:solidFill>
                <a:latin typeface="Arial" charset="0"/>
              </a:defRPr>
            </a:lvl8pPr>
            <a:lvl9pPr marL="3884613" indent="-227013" defTabSz="457200" eaLnBrk="0" fontAlgn="base" hangingPunct="0">
              <a:spcBef>
                <a:spcPct val="0"/>
              </a:spcBef>
              <a:spcAft>
                <a:spcPct val="0"/>
              </a:spcAft>
              <a:defRPr>
                <a:solidFill>
                  <a:schemeClr val="bg1"/>
                </a:solidFill>
                <a:latin typeface="Arial" charset="0"/>
              </a:defRPr>
            </a:lvl9pPr>
          </a:lstStyle>
          <a:p>
            <a:pPr algn="ctr" eaLnBrk="1" hangingPunct="1">
              <a:defRPr/>
            </a:pPr>
            <a:endParaRPr lang="en-US" altLang="en-US" smtClean="0">
              <a:solidFill>
                <a:srgbClr val="FFFFFF"/>
              </a:solidFill>
              <a:latin typeface="Verdana" pitchFamily="34" charset="0"/>
            </a:endParaRPr>
          </a:p>
        </p:txBody>
      </p:sp>
      <p:sp>
        <p:nvSpPr>
          <p:cNvPr id="3076" name="Rectangle 4"/>
          <p:cNvSpPr>
            <a:spLocks noGrp="1" noChangeArrowheads="1"/>
          </p:cNvSpPr>
          <p:nvPr>
            <p:ph type="ctrTitle"/>
          </p:nvPr>
        </p:nvSpPr>
        <p:spPr>
          <a:xfrm>
            <a:off x="3995738" y="2565402"/>
            <a:ext cx="5040312" cy="790575"/>
          </a:xfrm>
        </p:spPr>
        <p:txBody>
          <a:bodyPr/>
          <a:lstStyle>
            <a:lvl1pPr marL="3175">
              <a:defRPr sz="7600">
                <a:solidFill>
                  <a:srgbClr val="FFD624"/>
                </a:solidFill>
              </a:defRPr>
            </a:lvl1pPr>
          </a:lstStyle>
          <a:p>
            <a:pPr lvl="0"/>
            <a:r>
              <a:rPr lang="en-US" noProof="0" smtClean="0"/>
              <a:t>Click to edit Master title style</a:t>
            </a:r>
            <a:endParaRPr lang="en-GB" noProof="0" smtClean="0"/>
          </a:p>
        </p:txBody>
      </p:sp>
      <p:sp>
        <p:nvSpPr>
          <p:cNvPr id="3077" name="Rectangle 5"/>
          <p:cNvSpPr>
            <a:spLocks noGrp="1" noChangeArrowheads="1"/>
          </p:cNvSpPr>
          <p:nvPr>
            <p:ph type="subTitle" idx="1"/>
          </p:nvPr>
        </p:nvSpPr>
        <p:spPr>
          <a:xfrm>
            <a:off x="611188" y="3716339"/>
            <a:ext cx="8532812" cy="1728787"/>
          </a:xfrm>
        </p:spPr>
        <p:txBody>
          <a:bodyPr/>
          <a:lstStyle>
            <a:lvl1pPr marL="0" indent="0">
              <a:buFontTx/>
              <a:buNone/>
              <a:defRPr sz="3000" b="1" i="0">
                <a:solidFill>
                  <a:schemeClr val="bg1"/>
                </a:solidFill>
              </a:defRPr>
            </a:lvl1pPr>
          </a:lstStyle>
          <a:p>
            <a:pPr lvl="0"/>
            <a:r>
              <a:rPr lang="en-US" noProof="0" smtClean="0"/>
              <a:t>Click to edit Master subtitle style</a:t>
            </a:r>
            <a:endParaRPr lang="en-GB" noProof="0" smtClean="0"/>
          </a:p>
        </p:txBody>
      </p:sp>
      <p:sp>
        <p:nvSpPr>
          <p:cNvPr id="7" name="Date Placeholder 6"/>
          <p:cNvSpPr>
            <a:spLocks noGrp="1" noChangeArrowheads="1"/>
          </p:cNvSpPr>
          <p:nvPr>
            <p:ph type="dt" sz="half" idx="10"/>
          </p:nvPr>
        </p:nvSpPr>
        <p:spPr/>
        <p:txBody>
          <a:bodyPr/>
          <a:lstStyle>
            <a:lvl1pPr>
              <a:buClr>
                <a:srgbClr val="000000"/>
              </a:buClr>
              <a:buSzPct val="100000"/>
              <a:buFont typeface="Times New Roman" pitchFamily="18" charset="0"/>
              <a:buNone/>
              <a:defRPr sz="1200" b="1">
                <a:solidFill>
                  <a:srgbClr val="FFFFFF"/>
                </a:solidFill>
                <a:latin typeface="Verdana" pitchFamily="34" charset="0"/>
              </a:defRPr>
            </a:lvl1pPr>
          </a:lstStyle>
          <a:p>
            <a:pPr>
              <a:defRPr/>
            </a:pPr>
            <a:endParaRPr lang="en-US" altLang="en-US"/>
          </a:p>
        </p:txBody>
      </p:sp>
      <p:sp>
        <p:nvSpPr>
          <p:cNvPr id="8" name="Footer Placeholder 7"/>
          <p:cNvSpPr>
            <a:spLocks noGrp="1" noChangeArrowheads="1"/>
          </p:cNvSpPr>
          <p:nvPr>
            <p:ph type="ftr" sz="quarter" idx="11"/>
          </p:nvPr>
        </p:nvSpPr>
        <p:spPr/>
        <p:txBody>
          <a:bodyPr/>
          <a:lstStyle>
            <a:lvl1pPr>
              <a:buClr>
                <a:srgbClr val="000000"/>
              </a:buClr>
              <a:buSzPct val="100000"/>
              <a:buFont typeface="Times New Roman" pitchFamily="18" charset="0"/>
              <a:buNone/>
              <a:defRPr>
                <a:solidFill>
                  <a:srgbClr val="FFFFFF"/>
                </a:solidFill>
                <a:latin typeface="Verdana" pitchFamily="34" charset="0"/>
              </a:defRPr>
            </a:lvl1pPr>
          </a:lstStyle>
          <a:p>
            <a:pPr>
              <a:defRPr/>
            </a:pPr>
            <a:endParaRPr lang="en-US" altLang="en-US"/>
          </a:p>
        </p:txBody>
      </p:sp>
      <p:sp>
        <p:nvSpPr>
          <p:cNvPr id="9" name="Slide Number Placeholder 8"/>
          <p:cNvSpPr>
            <a:spLocks noGrp="1" noChangeArrowheads="1"/>
          </p:cNvSpPr>
          <p:nvPr>
            <p:ph type="sldNum" sz="quarter" idx="12"/>
          </p:nvPr>
        </p:nvSpPr>
        <p:spPr/>
        <p:txBody>
          <a:bodyPr/>
          <a:lstStyle>
            <a:lvl1pPr>
              <a:buClr>
                <a:srgbClr val="000000"/>
              </a:buClr>
              <a:buSzPct val="100000"/>
              <a:buFont typeface="Times New Roman" panose="02020603050405020304" pitchFamily="18" charset="0"/>
              <a:buNone/>
              <a:defRPr>
                <a:solidFill>
                  <a:srgbClr val="FFFFFF"/>
                </a:solidFill>
                <a:latin typeface="Verdana" panose="020B0604030504040204" pitchFamily="34" charset="0"/>
              </a:defRPr>
            </a:lvl1pPr>
          </a:lstStyle>
          <a:p>
            <a:pPr>
              <a:defRPr/>
            </a:pPr>
            <a:fld id="{2FBCA775-9D18-4BBB-8F16-C98293E287E8}" type="slidenum">
              <a:rPr lang="en-GB" altLang="en-US"/>
              <a:pPr>
                <a:defRPr/>
              </a:pPr>
              <a:t>‹#›</a:t>
            </a:fld>
            <a:endParaRPr lang="en-GB" altLang="en-US"/>
          </a:p>
        </p:txBody>
      </p:sp>
    </p:spTree>
    <p:extLst>
      <p:ext uri="{BB962C8B-B14F-4D97-AF65-F5344CB8AC3E}">
        <p14:creationId xmlns:p14="http://schemas.microsoft.com/office/powerpoint/2010/main" val="1388455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buClr>
                <a:srgbClr val="000000"/>
              </a:buClr>
              <a:buSzPct val="100000"/>
              <a:buFont typeface="Times New Roman" panose="02020603050405020304" pitchFamily="18" charset="0"/>
              <a:buNone/>
              <a:defRPr/>
            </a:lvl1pPr>
          </a:lstStyle>
          <a:p>
            <a:pPr>
              <a:defRPr/>
            </a:pPr>
            <a:fld id="{2E1881A9-5BDD-4F59-B40B-076A1BF5E609}" type="slidenum">
              <a:rPr lang="en-GB" altLang="en-US"/>
              <a:pPr>
                <a:defRPr/>
              </a:pPr>
              <a:t>‹#›</a:t>
            </a:fld>
            <a:endParaRPr lang="en-GB" altLang="en-US"/>
          </a:p>
        </p:txBody>
      </p:sp>
    </p:spTree>
    <p:extLst>
      <p:ext uri="{BB962C8B-B14F-4D97-AF65-F5344CB8AC3E}">
        <p14:creationId xmlns:p14="http://schemas.microsoft.com/office/powerpoint/2010/main" val="3453427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buClr>
                <a:srgbClr val="000000"/>
              </a:buClr>
              <a:buSzPct val="100000"/>
              <a:buFont typeface="Times New Roman" panose="02020603050405020304" pitchFamily="18" charset="0"/>
              <a:buNone/>
              <a:defRPr/>
            </a:lvl1pPr>
          </a:lstStyle>
          <a:p>
            <a:pPr>
              <a:defRPr/>
            </a:pPr>
            <a:fld id="{A574B2EA-ABB5-40B7-8A1C-043405F279CF}" type="slidenum">
              <a:rPr lang="en-GB" altLang="en-US"/>
              <a:pPr>
                <a:defRPr/>
              </a:pPr>
              <a:t>‹#›</a:t>
            </a:fld>
            <a:endParaRPr lang="en-GB" altLang="en-US"/>
          </a:p>
        </p:txBody>
      </p:sp>
    </p:spTree>
    <p:extLst>
      <p:ext uri="{BB962C8B-B14F-4D97-AF65-F5344CB8AC3E}">
        <p14:creationId xmlns:p14="http://schemas.microsoft.com/office/powerpoint/2010/main" val="1933179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buClr>
                <a:srgbClr val="000000"/>
              </a:buClr>
              <a:buSzPct val="100000"/>
              <a:buFont typeface="Times New Roman" panose="02020603050405020304" pitchFamily="18" charset="0"/>
              <a:buNone/>
              <a:defRPr/>
            </a:lvl1pPr>
          </a:lstStyle>
          <a:p>
            <a:pPr>
              <a:defRPr/>
            </a:pPr>
            <a:fld id="{AE503415-6B0B-4140-A8BD-DA778B3554AE}" type="slidenum">
              <a:rPr lang="en-GB" altLang="en-US"/>
              <a:pPr>
                <a:defRPr/>
              </a:pPr>
              <a:t>‹#›</a:t>
            </a:fld>
            <a:endParaRPr lang="en-GB" altLang="en-US"/>
          </a:p>
        </p:txBody>
      </p:sp>
    </p:spTree>
    <p:extLst>
      <p:ext uri="{BB962C8B-B14F-4D97-AF65-F5344CB8AC3E}">
        <p14:creationId xmlns:p14="http://schemas.microsoft.com/office/powerpoint/2010/main" val="1533934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buClr>
                <a:srgbClr val="000000"/>
              </a:buClr>
              <a:buSzPct val="100000"/>
              <a:buFont typeface="Times New Roman" panose="02020603050405020304" pitchFamily="18" charset="0"/>
              <a:buNone/>
              <a:defRPr/>
            </a:lvl1pPr>
          </a:lstStyle>
          <a:p>
            <a:pPr>
              <a:defRPr/>
            </a:pPr>
            <a:fld id="{15675001-A046-4582-8E88-79AD43F4ABF6}" type="slidenum">
              <a:rPr lang="en-GB" altLang="en-US"/>
              <a:pPr>
                <a:defRPr/>
              </a:pPr>
              <a:t>‹#›</a:t>
            </a:fld>
            <a:endParaRPr lang="en-GB" altLang="en-US"/>
          </a:p>
        </p:txBody>
      </p:sp>
    </p:spTree>
    <p:extLst>
      <p:ext uri="{BB962C8B-B14F-4D97-AF65-F5344CB8AC3E}">
        <p14:creationId xmlns:p14="http://schemas.microsoft.com/office/powerpoint/2010/main" val="699657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buClr>
                <a:srgbClr val="000000"/>
              </a:buClr>
              <a:buSzPct val="100000"/>
              <a:buFont typeface="Times New Roman" panose="02020603050405020304" pitchFamily="18" charset="0"/>
              <a:buNone/>
              <a:defRPr/>
            </a:lvl1pPr>
          </a:lstStyle>
          <a:p>
            <a:pPr>
              <a:defRPr/>
            </a:pPr>
            <a:fld id="{4FCE6C51-65D0-4629-849C-597DD6C7BAAF}" type="slidenum">
              <a:rPr lang="en-GB" altLang="en-US"/>
              <a:pPr>
                <a:defRPr/>
              </a:pPr>
              <a:t>‹#›</a:t>
            </a:fld>
            <a:endParaRPr lang="en-GB" altLang="en-US"/>
          </a:p>
        </p:txBody>
      </p:sp>
    </p:spTree>
    <p:extLst>
      <p:ext uri="{BB962C8B-B14F-4D97-AF65-F5344CB8AC3E}">
        <p14:creationId xmlns:p14="http://schemas.microsoft.com/office/powerpoint/2010/main" val="234852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buClr>
                <a:srgbClr val="000000"/>
              </a:buClr>
              <a:buSzPct val="100000"/>
              <a:buFont typeface="Times New Roman" panose="02020603050405020304" pitchFamily="18" charset="0"/>
              <a:buNone/>
              <a:defRPr/>
            </a:lvl1pPr>
          </a:lstStyle>
          <a:p>
            <a:pPr>
              <a:defRPr/>
            </a:pPr>
            <a:fld id="{118BE227-CDF7-4ACC-B741-6B460105724D}" type="slidenum">
              <a:rPr lang="en-GB" altLang="en-US"/>
              <a:pPr>
                <a:defRPr/>
              </a:pPr>
              <a:t>‹#›</a:t>
            </a:fld>
            <a:endParaRPr lang="en-GB" altLang="en-US"/>
          </a:p>
        </p:txBody>
      </p:sp>
    </p:spTree>
    <p:extLst>
      <p:ext uri="{BB962C8B-B14F-4D97-AF65-F5344CB8AC3E}">
        <p14:creationId xmlns:p14="http://schemas.microsoft.com/office/powerpoint/2010/main" val="3672140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buClr>
                <a:srgbClr val="000000"/>
              </a:buClr>
              <a:buSzPct val="100000"/>
              <a:buFont typeface="Times New Roman" panose="02020603050405020304" pitchFamily="18" charset="0"/>
              <a:buNone/>
              <a:defRPr/>
            </a:lvl1pPr>
          </a:lstStyle>
          <a:p>
            <a:pPr>
              <a:defRPr/>
            </a:pPr>
            <a:fld id="{43E27EE8-F51E-47BE-A2C0-AC0DDCEC1EE2}" type="slidenum">
              <a:rPr lang="en-GB" altLang="en-US"/>
              <a:pPr>
                <a:defRPr/>
              </a:pPr>
              <a:t>‹#›</a:t>
            </a:fld>
            <a:endParaRPr lang="en-GB" altLang="en-US"/>
          </a:p>
        </p:txBody>
      </p:sp>
    </p:spTree>
    <p:extLst>
      <p:ext uri="{BB962C8B-B14F-4D97-AF65-F5344CB8AC3E}">
        <p14:creationId xmlns:p14="http://schemas.microsoft.com/office/powerpoint/2010/main" val="133181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4282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buClr>
                <a:srgbClr val="000000"/>
              </a:buClr>
              <a:buSzPct val="100000"/>
              <a:buFont typeface="Times New Roman" panose="02020603050405020304" pitchFamily="18" charset="0"/>
              <a:buNone/>
              <a:defRPr/>
            </a:lvl1pPr>
          </a:lstStyle>
          <a:p>
            <a:pPr>
              <a:defRPr/>
            </a:pPr>
            <a:fld id="{6B0A8725-C410-4CF0-9D5B-245BEDF561CF}" type="slidenum">
              <a:rPr lang="en-GB" altLang="en-US"/>
              <a:pPr>
                <a:defRPr/>
              </a:pPr>
              <a:t>‹#›</a:t>
            </a:fld>
            <a:endParaRPr lang="en-GB" altLang="en-US"/>
          </a:p>
        </p:txBody>
      </p:sp>
    </p:spTree>
    <p:extLst>
      <p:ext uri="{BB962C8B-B14F-4D97-AF65-F5344CB8AC3E}">
        <p14:creationId xmlns:p14="http://schemas.microsoft.com/office/powerpoint/2010/main" val="335206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buClr>
                <a:srgbClr val="000000"/>
              </a:buClr>
              <a:buSzPct val="100000"/>
              <a:buFont typeface="Times New Roman" panose="02020603050405020304" pitchFamily="18" charset="0"/>
              <a:buNone/>
              <a:defRPr/>
            </a:lvl1pPr>
          </a:lstStyle>
          <a:p>
            <a:pPr>
              <a:defRPr/>
            </a:pPr>
            <a:fld id="{D785FF52-A651-479A-AD3B-8515E23074AF}" type="slidenum">
              <a:rPr lang="en-GB" altLang="en-US"/>
              <a:pPr>
                <a:defRPr/>
              </a:pPr>
              <a:t>‹#›</a:t>
            </a:fld>
            <a:endParaRPr lang="en-GB" altLang="en-US"/>
          </a:p>
        </p:txBody>
      </p:sp>
    </p:spTree>
    <p:extLst>
      <p:ext uri="{BB962C8B-B14F-4D97-AF65-F5344CB8AC3E}">
        <p14:creationId xmlns:p14="http://schemas.microsoft.com/office/powerpoint/2010/main" val="3580641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5" y="1339849"/>
            <a:ext cx="2071687" cy="468153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0" y="1339849"/>
            <a:ext cx="6067425" cy="46815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buClr>
                <a:srgbClr val="000000"/>
              </a:buClr>
              <a:buSzPct val="100000"/>
              <a:buFont typeface="Times New Roman" pitchFamily="18" charset="0"/>
              <a:buNone/>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buClr>
                <a:srgbClr val="000000"/>
              </a:buClr>
              <a:buSzPct val="100000"/>
              <a:buFont typeface="Times New Roman" panose="02020603050405020304" pitchFamily="18" charset="0"/>
              <a:buNone/>
              <a:defRPr/>
            </a:lvl1pPr>
          </a:lstStyle>
          <a:p>
            <a:pPr>
              <a:defRPr/>
            </a:pPr>
            <a:fld id="{BECFE763-274D-4C68-9ED6-1B05D3281824}" type="slidenum">
              <a:rPr lang="en-GB" altLang="en-US"/>
              <a:pPr>
                <a:defRPr/>
              </a:pPr>
              <a:t>‹#›</a:t>
            </a:fld>
            <a:endParaRPr lang="en-GB" altLang="en-US"/>
          </a:p>
        </p:txBody>
      </p:sp>
    </p:spTree>
    <p:extLst>
      <p:ext uri="{BB962C8B-B14F-4D97-AF65-F5344CB8AC3E}">
        <p14:creationId xmlns:p14="http://schemas.microsoft.com/office/powerpoint/2010/main" val="207386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77" indent="0">
              <a:buNone/>
              <a:defRPr sz="1800"/>
            </a:lvl2pPr>
            <a:lvl3pPr marL="913755" indent="0">
              <a:buNone/>
              <a:defRPr sz="1600"/>
            </a:lvl3pPr>
            <a:lvl4pPr marL="1370632" indent="0">
              <a:buNone/>
              <a:defRPr sz="1400"/>
            </a:lvl4pPr>
            <a:lvl5pPr marL="1827510" indent="0">
              <a:buNone/>
              <a:defRPr sz="1400"/>
            </a:lvl5pPr>
            <a:lvl6pPr marL="2284386" indent="0">
              <a:buNone/>
              <a:defRPr sz="1400"/>
            </a:lvl6pPr>
            <a:lvl7pPr marL="2741264" indent="0">
              <a:buNone/>
              <a:defRPr sz="1400"/>
            </a:lvl7pPr>
            <a:lvl8pPr marL="3198142" indent="0">
              <a:buNone/>
              <a:defRPr sz="1400"/>
            </a:lvl8pPr>
            <a:lvl9pPr marL="3655018"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EF2E56DB-066E-4651-B18D-6110D2B40916}" type="slidenum">
              <a:rPr lang="hu-HU" altLang="en-US"/>
              <a:pPr>
                <a:defRPr/>
              </a:pPr>
              <a:t>‹#›</a:t>
            </a:fld>
            <a:endParaRPr lang="hu-HU" altLang="en-US"/>
          </a:p>
        </p:txBody>
      </p:sp>
    </p:spTree>
    <p:extLst>
      <p:ext uri="{BB962C8B-B14F-4D97-AF65-F5344CB8AC3E}">
        <p14:creationId xmlns:p14="http://schemas.microsoft.com/office/powerpoint/2010/main" val="252384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4" y="2492375"/>
            <a:ext cx="4037013" cy="3525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4" y="2492375"/>
            <a:ext cx="4037012" cy="3525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idx="10"/>
          </p:nvPr>
        </p:nvSpPr>
        <p:spPr>
          <a:ln/>
        </p:spPr>
        <p:txBody>
          <a:bodyPr/>
          <a:lstStyle>
            <a:lvl1pPr>
              <a:defRPr/>
            </a:lvl1pPr>
          </a:lstStyle>
          <a:p>
            <a:pPr>
              <a:defRPr/>
            </a:pPr>
            <a:fld id="{3712CA3D-2FA6-41DF-941D-9731DCAAB3B6}" type="slidenum">
              <a:rPr lang="hu-HU" altLang="en-US"/>
              <a:pPr>
                <a:defRPr/>
              </a:pPr>
              <a:t>‹#›</a:t>
            </a:fld>
            <a:endParaRPr lang="hu-HU" altLang="en-US"/>
          </a:p>
        </p:txBody>
      </p:sp>
    </p:spTree>
    <p:extLst>
      <p:ext uri="{BB962C8B-B14F-4D97-AF65-F5344CB8AC3E}">
        <p14:creationId xmlns:p14="http://schemas.microsoft.com/office/powerpoint/2010/main" val="209901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idx="10"/>
          </p:nvPr>
        </p:nvSpPr>
        <p:spPr>
          <a:ln/>
        </p:spPr>
        <p:txBody>
          <a:bodyPr/>
          <a:lstStyle>
            <a:lvl1pPr>
              <a:defRPr/>
            </a:lvl1pPr>
          </a:lstStyle>
          <a:p>
            <a:pPr>
              <a:defRPr/>
            </a:pPr>
            <a:fld id="{2382B289-73C0-4552-A674-6005D6675F58}" type="slidenum">
              <a:rPr lang="hu-HU" altLang="en-US"/>
              <a:pPr>
                <a:defRPr/>
              </a:pPr>
              <a:t>‹#›</a:t>
            </a:fld>
            <a:endParaRPr lang="hu-HU" altLang="en-US"/>
          </a:p>
        </p:txBody>
      </p:sp>
    </p:spTree>
    <p:extLst>
      <p:ext uri="{BB962C8B-B14F-4D97-AF65-F5344CB8AC3E}">
        <p14:creationId xmlns:p14="http://schemas.microsoft.com/office/powerpoint/2010/main" val="3618465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idx="10"/>
          </p:nvPr>
        </p:nvSpPr>
        <p:spPr>
          <a:ln/>
        </p:spPr>
        <p:txBody>
          <a:bodyPr/>
          <a:lstStyle>
            <a:lvl1pPr>
              <a:defRPr/>
            </a:lvl1pPr>
          </a:lstStyle>
          <a:p>
            <a:pPr>
              <a:defRPr/>
            </a:pPr>
            <a:fld id="{DC0D5EAE-5875-4D27-B156-855E68992118}" type="slidenum">
              <a:rPr lang="hu-HU" altLang="en-US"/>
              <a:pPr>
                <a:defRPr/>
              </a:pPr>
              <a:t>‹#›</a:t>
            </a:fld>
            <a:endParaRPr lang="hu-HU" altLang="en-US"/>
          </a:p>
        </p:txBody>
      </p:sp>
    </p:spTree>
    <p:extLst>
      <p:ext uri="{BB962C8B-B14F-4D97-AF65-F5344CB8AC3E}">
        <p14:creationId xmlns:p14="http://schemas.microsoft.com/office/powerpoint/2010/main" val="137894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168DD5C2-6C2E-4137-97E1-399B3AC7F524}" type="slidenum">
              <a:rPr lang="hu-HU" altLang="en-US"/>
              <a:pPr>
                <a:defRPr/>
              </a:pPr>
              <a:t>‹#›</a:t>
            </a:fld>
            <a:endParaRPr lang="hu-HU" altLang="en-US"/>
          </a:p>
        </p:txBody>
      </p:sp>
    </p:spTree>
    <p:extLst>
      <p:ext uri="{BB962C8B-B14F-4D97-AF65-F5344CB8AC3E}">
        <p14:creationId xmlns:p14="http://schemas.microsoft.com/office/powerpoint/2010/main" val="244485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6" y="1435102"/>
            <a:ext cx="3008313" cy="4691063"/>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24ABEA2-7440-4F1C-970B-619D22141945}" type="slidenum">
              <a:rPr lang="hu-HU" altLang="en-US"/>
              <a:pPr>
                <a:defRPr/>
              </a:pPr>
              <a:t>‹#›</a:t>
            </a:fld>
            <a:endParaRPr lang="hu-HU" altLang="en-US"/>
          </a:p>
        </p:txBody>
      </p:sp>
    </p:spTree>
    <p:extLst>
      <p:ext uri="{BB962C8B-B14F-4D97-AF65-F5344CB8AC3E}">
        <p14:creationId xmlns:p14="http://schemas.microsoft.com/office/powerpoint/2010/main" val="14553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77" indent="0">
              <a:buNone/>
              <a:defRPr sz="2800"/>
            </a:lvl2pPr>
            <a:lvl3pPr marL="913755" indent="0">
              <a:buNone/>
              <a:defRPr sz="2400"/>
            </a:lvl3pPr>
            <a:lvl4pPr marL="1370632" indent="0">
              <a:buNone/>
              <a:defRPr sz="2000"/>
            </a:lvl4pPr>
            <a:lvl5pPr marL="1827510" indent="0">
              <a:buNone/>
              <a:defRPr sz="2000"/>
            </a:lvl5pPr>
            <a:lvl6pPr marL="2284386" indent="0">
              <a:buNone/>
              <a:defRPr sz="2000"/>
            </a:lvl6pPr>
            <a:lvl7pPr marL="2741264" indent="0">
              <a:buNone/>
              <a:defRPr sz="2000"/>
            </a:lvl7pPr>
            <a:lvl8pPr marL="3198142" indent="0">
              <a:buNone/>
              <a:defRPr sz="2000"/>
            </a:lvl8pPr>
            <a:lvl9pPr marL="3655018"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B4EA3ADE-4879-4A9C-9947-CA35310F25CF}" type="slidenum">
              <a:rPr lang="hu-HU" altLang="en-US"/>
              <a:pPr>
                <a:defRPr/>
              </a:pPr>
              <a:t>‹#›</a:t>
            </a:fld>
            <a:endParaRPr lang="hu-HU" altLang="en-US"/>
          </a:p>
        </p:txBody>
      </p:sp>
    </p:spTree>
    <p:extLst>
      <p:ext uri="{BB962C8B-B14F-4D97-AF65-F5344CB8AC3E}">
        <p14:creationId xmlns:p14="http://schemas.microsoft.com/office/powerpoint/2010/main" val="14851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95288" y="1304925"/>
            <a:ext cx="82264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936" tIns="46767" rIns="89936" bIns="46767" numCol="1" anchor="ctr" anchorCtr="0" compatLnSpc="1">
            <a:prstTxWarp prst="textNoShape">
              <a:avLst/>
            </a:prstTxWarp>
          </a:bodyPr>
          <a:lstStyle/>
          <a:p>
            <a:pPr lvl="0"/>
            <a:r>
              <a:rPr lang="en-GB" altLang="en-US" smtClean="0"/>
              <a:t>Címszöveg formátumának szerkesztése</a:t>
            </a:r>
          </a:p>
        </p:txBody>
      </p:sp>
      <p:sp>
        <p:nvSpPr>
          <p:cNvPr id="1027" name="Rectangle 2"/>
          <p:cNvSpPr>
            <a:spLocks noGrp="1" noChangeArrowheads="1"/>
          </p:cNvSpPr>
          <p:nvPr>
            <p:ph type="body" idx="1"/>
          </p:nvPr>
        </p:nvSpPr>
        <p:spPr bwMode="auto">
          <a:xfrm>
            <a:off x="457200" y="2492375"/>
            <a:ext cx="8226425"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936" tIns="46767" rIns="89936" bIns="46767" numCol="1" anchor="t" anchorCtr="0" compatLnSpc="1">
            <a:prstTxWarp prst="textNoShape">
              <a:avLst/>
            </a:prstTxWarp>
          </a:bodyPr>
          <a:lstStyle/>
          <a:p>
            <a:pPr lvl="0"/>
            <a:r>
              <a:rPr lang="en-GB" altLang="en-US" smtClean="0"/>
              <a:t>Vázlatszöveg formátumának szerkesztése</a:t>
            </a:r>
          </a:p>
          <a:p>
            <a:pPr lvl="1"/>
            <a:r>
              <a:rPr lang="en-GB" altLang="en-US" smtClean="0"/>
              <a:t>Második vázlatszint</a:t>
            </a:r>
          </a:p>
          <a:p>
            <a:pPr lvl="2"/>
            <a:r>
              <a:rPr lang="en-GB" altLang="en-US" smtClean="0"/>
              <a:t>Harmadik vázlatszint</a:t>
            </a:r>
          </a:p>
          <a:p>
            <a:pPr lvl="3"/>
            <a:r>
              <a:rPr lang="en-GB" altLang="en-US" smtClean="0"/>
              <a:t>Negyedik vázlatszint</a:t>
            </a:r>
          </a:p>
          <a:p>
            <a:pPr lvl="4"/>
            <a:r>
              <a:rPr lang="en-GB" altLang="en-US" smtClean="0"/>
              <a:t>Ötödik vázlatszint</a:t>
            </a:r>
          </a:p>
          <a:p>
            <a:pPr lvl="4"/>
            <a:r>
              <a:rPr lang="en-GB" altLang="en-US" smtClean="0"/>
              <a:t>Hatodik vázlatszint</a:t>
            </a:r>
          </a:p>
          <a:p>
            <a:pPr lvl="4"/>
            <a:r>
              <a:rPr lang="en-GB" altLang="en-US" smtClean="0"/>
              <a:t>Hetedik vázlatszint</a:t>
            </a:r>
          </a:p>
          <a:p>
            <a:pPr lvl="4"/>
            <a:r>
              <a:rPr lang="en-GB" altLang="en-US" smtClean="0"/>
              <a:t>Nyolcadik vázlatszint</a:t>
            </a:r>
          </a:p>
          <a:p>
            <a:pPr lvl="4"/>
            <a:r>
              <a:rPr lang="en-GB" altLang="en-US" smtClean="0"/>
              <a:t>Kilencedik vázlatszint</a:t>
            </a:r>
          </a:p>
        </p:txBody>
      </p:sp>
      <p:sp>
        <p:nvSpPr>
          <p:cNvPr id="1028" name="Text Box 3"/>
          <p:cNvSpPr txBox="1">
            <a:spLocks noChangeArrowheads="1"/>
          </p:cNvSpPr>
          <p:nvPr/>
        </p:nvSpPr>
        <p:spPr bwMode="auto">
          <a:xfrm>
            <a:off x="457200" y="6245225"/>
            <a:ext cx="2132013" cy="474663"/>
          </a:xfrm>
          <a:prstGeom prst="rect">
            <a:avLst/>
          </a:prstGeom>
          <a:noFill/>
          <a:ln>
            <a:noFill/>
          </a:ln>
          <a:effectLst/>
          <a:extLst/>
        </p:spPr>
        <p:txBody>
          <a:bodyPr wrap="none" lIns="91376" tIns="45688" rIns="91376" bIns="45688"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47675" eaLnBrk="0" fontAlgn="base" hangingPunct="0">
              <a:spcBef>
                <a:spcPct val="0"/>
              </a:spcBef>
              <a:spcAft>
                <a:spcPct val="0"/>
              </a:spcAft>
              <a:defRPr>
                <a:solidFill>
                  <a:schemeClr val="bg1"/>
                </a:solidFill>
                <a:latin typeface="Arial" charset="0"/>
              </a:defRPr>
            </a:lvl6pPr>
            <a:lvl7pPr marL="2971800" indent="-228600" defTabSz="447675" eaLnBrk="0" fontAlgn="base" hangingPunct="0">
              <a:spcBef>
                <a:spcPct val="0"/>
              </a:spcBef>
              <a:spcAft>
                <a:spcPct val="0"/>
              </a:spcAft>
              <a:defRPr>
                <a:solidFill>
                  <a:schemeClr val="bg1"/>
                </a:solidFill>
                <a:latin typeface="Arial" charset="0"/>
              </a:defRPr>
            </a:lvl7pPr>
            <a:lvl8pPr marL="3429000" indent="-228600" defTabSz="447675" eaLnBrk="0" fontAlgn="base" hangingPunct="0">
              <a:spcBef>
                <a:spcPct val="0"/>
              </a:spcBef>
              <a:spcAft>
                <a:spcPct val="0"/>
              </a:spcAft>
              <a:defRPr>
                <a:solidFill>
                  <a:schemeClr val="bg1"/>
                </a:solidFill>
                <a:latin typeface="Arial" charset="0"/>
              </a:defRPr>
            </a:lvl8pPr>
            <a:lvl9pPr marL="3886200" indent="-228600" defTabSz="447675" eaLnBrk="0" fontAlgn="base" hangingPunct="0">
              <a:spcBef>
                <a:spcPct val="0"/>
              </a:spcBef>
              <a:spcAft>
                <a:spcPct val="0"/>
              </a:spcAft>
              <a:defRPr>
                <a:solidFill>
                  <a:schemeClr val="bg1"/>
                </a:solidFill>
                <a:latin typeface="Arial" charset="0"/>
              </a:defRPr>
            </a:lvl9pPr>
          </a:lstStyle>
          <a:p>
            <a:pPr eaLnBrk="1" hangingPunct="1">
              <a:buClr>
                <a:srgbClr val="000000"/>
              </a:buClr>
              <a:buSzPct val="100000"/>
              <a:buFont typeface="Times New Roman" pitchFamily="18" charset="0"/>
              <a:buNone/>
              <a:defRPr/>
            </a:pPr>
            <a:endParaRPr lang="en-US" altLang="en-US" smtClean="0"/>
          </a:p>
        </p:txBody>
      </p:sp>
      <p:sp>
        <p:nvSpPr>
          <p:cNvPr id="1029" name="Text Box 4"/>
          <p:cNvSpPr txBox="1">
            <a:spLocks noChangeArrowheads="1"/>
          </p:cNvSpPr>
          <p:nvPr/>
        </p:nvSpPr>
        <p:spPr bwMode="auto">
          <a:xfrm>
            <a:off x="3124200" y="6245225"/>
            <a:ext cx="2894013" cy="474663"/>
          </a:xfrm>
          <a:prstGeom prst="rect">
            <a:avLst/>
          </a:prstGeom>
          <a:noFill/>
          <a:ln>
            <a:noFill/>
          </a:ln>
          <a:effectLst/>
          <a:extLst/>
        </p:spPr>
        <p:txBody>
          <a:bodyPr wrap="none" lIns="91376" tIns="45688" rIns="91376" bIns="45688"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47675" eaLnBrk="0" fontAlgn="base" hangingPunct="0">
              <a:spcBef>
                <a:spcPct val="0"/>
              </a:spcBef>
              <a:spcAft>
                <a:spcPct val="0"/>
              </a:spcAft>
              <a:defRPr>
                <a:solidFill>
                  <a:schemeClr val="bg1"/>
                </a:solidFill>
                <a:latin typeface="Arial" charset="0"/>
              </a:defRPr>
            </a:lvl6pPr>
            <a:lvl7pPr marL="2971800" indent="-228600" defTabSz="447675" eaLnBrk="0" fontAlgn="base" hangingPunct="0">
              <a:spcBef>
                <a:spcPct val="0"/>
              </a:spcBef>
              <a:spcAft>
                <a:spcPct val="0"/>
              </a:spcAft>
              <a:defRPr>
                <a:solidFill>
                  <a:schemeClr val="bg1"/>
                </a:solidFill>
                <a:latin typeface="Arial" charset="0"/>
              </a:defRPr>
            </a:lvl7pPr>
            <a:lvl8pPr marL="3429000" indent="-228600" defTabSz="447675" eaLnBrk="0" fontAlgn="base" hangingPunct="0">
              <a:spcBef>
                <a:spcPct val="0"/>
              </a:spcBef>
              <a:spcAft>
                <a:spcPct val="0"/>
              </a:spcAft>
              <a:defRPr>
                <a:solidFill>
                  <a:schemeClr val="bg1"/>
                </a:solidFill>
                <a:latin typeface="Arial" charset="0"/>
              </a:defRPr>
            </a:lvl8pPr>
            <a:lvl9pPr marL="3886200" indent="-228600" defTabSz="447675" eaLnBrk="0" fontAlgn="base" hangingPunct="0">
              <a:spcBef>
                <a:spcPct val="0"/>
              </a:spcBef>
              <a:spcAft>
                <a:spcPct val="0"/>
              </a:spcAft>
              <a:defRPr>
                <a:solidFill>
                  <a:schemeClr val="bg1"/>
                </a:solidFill>
                <a:latin typeface="Arial" charset="0"/>
              </a:defRPr>
            </a:lvl9pPr>
          </a:lstStyle>
          <a:p>
            <a:pPr eaLnBrk="1" hangingPunct="1">
              <a:buClr>
                <a:srgbClr val="000000"/>
              </a:buClr>
              <a:buSzPct val="100000"/>
              <a:buFont typeface="Times New Roman" pitchFamily="18" charset="0"/>
              <a:buNone/>
              <a:defRPr/>
            </a:pPr>
            <a:endParaRPr lang="en-US" altLang="en-US" smtClean="0"/>
          </a:p>
        </p:txBody>
      </p:sp>
      <p:sp>
        <p:nvSpPr>
          <p:cNvPr id="2" name="Rectangle 5"/>
          <p:cNvSpPr>
            <a:spLocks noGrp="1" noChangeArrowheads="1"/>
          </p:cNvSpPr>
          <p:nvPr>
            <p:ph type="sldNum"/>
          </p:nvPr>
        </p:nvSpPr>
        <p:spPr bwMode="auto">
          <a:xfrm>
            <a:off x="6553200" y="6245225"/>
            <a:ext cx="2130425" cy="473075"/>
          </a:xfrm>
          <a:prstGeom prst="rect">
            <a:avLst/>
          </a:prstGeom>
          <a:noFill/>
          <a:ln>
            <a:noFill/>
          </a:ln>
          <a:effectLst/>
          <a:extLst/>
        </p:spPr>
        <p:txBody>
          <a:bodyPr vert="horz" wrap="square" lIns="89936" tIns="46767" rIns="89936" bIns="46767" numCol="1" anchor="t" anchorCtr="0" compatLnSpc="1">
            <a:prstTxWarp prst="textNoShape">
              <a:avLst/>
            </a:prstTxWarp>
          </a:bodyPr>
          <a:lstStyle>
            <a:lvl1pPr eaLnBrk="1" hangingPunct="1">
              <a:buSzPct val="100000"/>
              <a:tabLst>
                <a:tab pos="0" algn="l"/>
                <a:tab pos="446088" algn="l"/>
                <a:tab pos="895350" algn="l"/>
                <a:tab pos="1344613" algn="l"/>
                <a:tab pos="1793875" algn="l"/>
                <a:tab pos="2243138" algn="l"/>
                <a:tab pos="2690813" algn="l"/>
                <a:tab pos="3140075" algn="l"/>
                <a:tab pos="3589338" algn="l"/>
                <a:tab pos="4038600" algn="l"/>
                <a:tab pos="4487863" algn="l"/>
                <a:tab pos="4935538" algn="l"/>
                <a:tab pos="5384800" algn="l"/>
                <a:tab pos="5834063" algn="l"/>
                <a:tab pos="6283325" algn="l"/>
                <a:tab pos="6732588" algn="l"/>
                <a:tab pos="7180263" algn="l"/>
                <a:tab pos="7629525" algn="l"/>
                <a:tab pos="8078788" algn="l"/>
                <a:tab pos="8528050" algn="l"/>
                <a:tab pos="8977313" algn="l"/>
              </a:tabLst>
              <a:defRPr>
                <a:solidFill>
                  <a:srgbClr val="000000"/>
                </a:solidFill>
                <a:cs typeface="Lucida Sans Unicode" panose="020B0602030504020204" pitchFamily="34" charset="0"/>
              </a:defRPr>
            </a:lvl1pPr>
          </a:lstStyle>
          <a:p>
            <a:pPr>
              <a:defRPr/>
            </a:pPr>
            <a:fld id="{496BBC15-D7DD-4C66-B1A7-D5F04BE8F672}" type="slidenum">
              <a:rPr lang="hu-HU" altLang="en-US"/>
              <a:pPr>
                <a:defRPr/>
              </a:pPr>
              <a:t>‹#›</a:t>
            </a:fld>
            <a:endParaRPr lang="hu-HU" altLang="en-US"/>
          </a:p>
        </p:txBody>
      </p:sp>
      <p:sp>
        <p:nvSpPr>
          <p:cNvPr id="1031" name="Rectangle 6"/>
          <p:cNvSpPr>
            <a:spLocks noChangeArrowheads="1"/>
          </p:cNvSpPr>
          <p:nvPr/>
        </p:nvSpPr>
        <p:spPr bwMode="auto">
          <a:xfrm>
            <a:off x="0" y="0"/>
            <a:ext cx="9144000" cy="957263"/>
          </a:xfrm>
          <a:prstGeom prst="rect">
            <a:avLst/>
          </a:prstGeom>
          <a:solidFill>
            <a:srgbClr val="0F5494"/>
          </a:solidFill>
          <a:ln w="9360">
            <a:solidFill>
              <a:srgbClr val="0F5494"/>
            </a:solidFill>
            <a:miter lim="800000"/>
            <a:headEnd/>
            <a:tailEnd/>
          </a:ln>
          <a:effectLst/>
          <a:extLst/>
        </p:spPr>
        <p:txBody>
          <a:bodyPr wrap="none" lIns="91376" tIns="45688" rIns="91376" bIns="45688"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47675" eaLnBrk="0" fontAlgn="base" hangingPunct="0">
              <a:spcBef>
                <a:spcPct val="0"/>
              </a:spcBef>
              <a:spcAft>
                <a:spcPct val="0"/>
              </a:spcAft>
              <a:defRPr>
                <a:solidFill>
                  <a:schemeClr val="bg1"/>
                </a:solidFill>
                <a:latin typeface="Arial" charset="0"/>
              </a:defRPr>
            </a:lvl6pPr>
            <a:lvl7pPr marL="2971800" indent="-228600" defTabSz="447675" eaLnBrk="0" fontAlgn="base" hangingPunct="0">
              <a:spcBef>
                <a:spcPct val="0"/>
              </a:spcBef>
              <a:spcAft>
                <a:spcPct val="0"/>
              </a:spcAft>
              <a:defRPr>
                <a:solidFill>
                  <a:schemeClr val="bg1"/>
                </a:solidFill>
                <a:latin typeface="Arial" charset="0"/>
              </a:defRPr>
            </a:lvl7pPr>
            <a:lvl8pPr marL="3429000" indent="-228600" defTabSz="447675" eaLnBrk="0" fontAlgn="base" hangingPunct="0">
              <a:spcBef>
                <a:spcPct val="0"/>
              </a:spcBef>
              <a:spcAft>
                <a:spcPct val="0"/>
              </a:spcAft>
              <a:defRPr>
                <a:solidFill>
                  <a:schemeClr val="bg1"/>
                </a:solidFill>
                <a:latin typeface="Arial" charset="0"/>
              </a:defRPr>
            </a:lvl8pPr>
            <a:lvl9pPr marL="3886200" indent="-228600" defTabSz="447675" eaLnBrk="0" fontAlgn="base" hangingPunct="0">
              <a:spcBef>
                <a:spcPct val="0"/>
              </a:spcBef>
              <a:spcAft>
                <a:spcPct val="0"/>
              </a:spcAft>
              <a:defRPr>
                <a:solidFill>
                  <a:schemeClr val="bg1"/>
                </a:solidFill>
                <a:latin typeface="Arial" charset="0"/>
              </a:defRPr>
            </a:lvl9pPr>
          </a:lstStyle>
          <a:p>
            <a:pPr eaLnBrk="1" hangingPunct="1">
              <a:buClr>
                <a:srgbClr val="000000"/>
              </a:buClr>
              <a:buSzPct val="100000"/>
              <a:buFont typeface="Times New Roman" pitchFamily="18" charset="0"/>
              <a:buNone/>
              <a:defRPr/>
            </a:pPr>
            <a:endParaRPr lang="en-US" altLang="en-US" smtClean="0"/>
          </a:p>
        </p:txBody>
      </p:sp>
      <p:sp>
        <p:nvSpPr>
          <p:cNvPr id="1032" name="Rectangle 7"/>
          <p:cNvSpPr>
            <a:spLocks noChangeArrowheads="1"/>
          </p:cNvSpPr>
          <p:nvPr/>
        </p:nvSpPr>
        <p:spPr bwMode="auto">
          <a:xfrm>
            <a:off x="4262438" y="6659563"/>
            <a:ext cx="611187" cy="198437"/>
          </a:xfrm>
          <a:prstGeom prst="rect">
            <a:avLst/>
          </a:prstGeom>
          <a:solidFill>
            <a:srgbClr val="133176"/>
          </a:solidFill>
          <a:ln w="9360">
            <a:solidFill>
              <a:srgbClr val="133176"/>
            </a:solidFill>
            <a:miter lim="800000"/>
            <a:headEnd/>
            <a:tailEnd/>
          </a:ln>
          <a:effectLst>
            <a:outerShdw blurRad="63500" dist="23040" dir="5400000" algn="ctr" rotWithShape="0">
              <a:srgbClr val="000000">
                <a:alpha val="35036"/>
              </a:srgbClr>
            </a:outerShdw>
          </a:effectLst>
        </p:spPr>
        <p:txBody>
          <a:bodyPr wrap="none" lIns="91376" tIns="45688" rIns="91376" bIns="45688" anchor="ctr"/>
          <a:lstStyle>
            <a:lvl1pPr>
              <a:defRPr>
                <a:solidFill>
                  <a:schemeClr val="bg1"/>
                </a:solidFill>
                <a:latin typeface="Arial" charset="0"/>
              </a:defRPr>
            </a:lvl1pPr>
            <a:lvl2pPr marL="742950" indent="-285750">
              <a:defRPr>
                <a:solidFill>
                  <a:schemeClr val="bg1"/>
                </a:solidFill>
                <a:latin typeface="Arial" charset="0"/>
              </a:defRPr>
            </a:lvl2pPr>
            <a:lvl3pPr marL="1143000" indent="-228600">
              <a:defRPr>
                <a:solidFill>
                  <a:schemeClr val="bg1"/>
                </a:solidFill>
                <a:latin typeface="Arial" charset="0"/>
              </a:defRPr>
            </a:lvl3pPr>
            <a:lvl4pPr marL="1600200" indent="-228600">
              <a:defRPr>
                <a:solidFill>
                  <a:schemeClr val="bg1"/>
                </a:solidFill>
                <a:latin typeface="Arial" charset="0"/>
              </a:defRPr>
            </a:lvl4pPr>
            <a:lvl5pPr marL="2057400" indent="-228600">
              <a:defRPr>
                <a:solidFill>
                  <a:schemeClr val="bg1"/>
                </a:solidFill>
                <a:latin typeface="Arial" charset="0"/>
              </a:defRPr>
            </a:lvl5pPr>
            <a:lvl6pPr marL="2514600" indent="-228600" defTabSz="447675" eaLnBrk="0" fontAlgn="base" hangingPunct="0">
              <a:spcBef>
                <a:spcPct val="0"/>
              </a:spcBef>
              <a:spcAft>
                <a:spcPct val="0"/>
              </a:spcAft>
              <a:defRPr>
                <a:solidFill>
                  <a:schemeClr val="bg1"/>
                </a:solidFill>
                <a:latin typeface="Arial" charset="0"/>
              </a:defRPr>
            </a:lvl6pPr>
            <a:lvl7pPr marL="2971800" indent="-228600" defTabSz="447675" eaLnBrk="0" fontAlgn="base" hangingPunct="0">
              <a:spcBef>
                <a:spcPct val="0"/>
              </a:spcBef>
              <a:spcAft>
                <a:spcPct val="0"/>
              </a:spcAft>
              <a:defRPr>
                <a:solidFill>
                  <a:schemeClr val="bg1"/>
                </a:solidFill>
                <a:latin typeface="Arial" charset="0"/>
              </a:defRPr>
            </a:lvl7pPr>
            <a:lvl8pPr marL="3429000" indent="-228600" defTabSz="447675" eaLnBrk="0" fontAlgn="base" hangingPunct="0">
              <a:spcBef>
                <a:spcPct val="0"/>
              </a:spcBef>
              <a:spcAft>
                <a:spcPct val="0"/>
              </a:spcAft>
              <a:defRPr>
                <a:solidFill>
                  <a:schemeClr val="bg1"/>
                </a:solidFill>
                <a:latin typeface="Arial" charset="0"/>
              </a:defRPr>
            </a:lvl8pPr>
            <a:lvl9pPr marL="3886200" indent="-228600" defTabSz="447675" eaLnBrk="0" fontAlgn="base" hangingPunct="0">
              <a:spcBef>
                <a:spcPct val="0"/>
              </a:spcBef>
              <a:spcAft>
                <a:spcPct val="0"/>
              </a:spcAft>
              <a:defRPr>
                <a:solidFill>
                  <a:schemeClr val="bg1"/>
                </a:solidFill>
                <a:latin typeface="Arial" charset="0"/>
              </a:defRPr>
            </a:lvl9pPr>
          </a:lstStyle>
          <a:p>
            <a:pPr eaLnBrk="1" hangingPunct="1">
              <a:buClr>
                <a:srgbClr val="000000"/>
              </a:buClr>
              <a:buSzPct val="100000"/>
              <a:buFont typeface="Times New Roman" pitchFamily="18" charset="0"/>
              <a:buNone/>
              <a:defRPr/>
            </a:pPr>
            <a:endParaRPr lang="en-US" altLang="en-US" smtClean="0"/>
          </a:p>
        </p:txBody>
      </p:sp>
      <p:pic>
        <p:nvPicPr>
          <p:cNvPr id="1033"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6139" r:id="rId1"/>
    <p:sldLayoutId id="2147486160" r:id="rId2"/>
    <p:sldLayoutId id="2147486140" r:id="rId3"/>
    <p:sldLayoutId id="2147486141" r:id="rId4"/>
    <p:sldLayoutId id="2147486142" r:id="rId5"/>
    <p:sldLayoutId id="2147486143" r:id="rId6"/>
    <p:sldLayoutId id="2147486144" r:id="rId7"/>
    <p:sldLayoutId id="2147486145" r:id="rId8"/>
    <p:sldLayoutId id="2147486146" r:id="rId9"/>
    <p:sldLayoutId id="2147486147" r:id="rId10"/>
    <p:sldLayoutId id="2147486148" r:id="rId11"/>
  </p:sldLayoutIdLst>
  <p:txStyles>
    <p:titleStyle>
      <a:lvl1pPr algn="l" defTabSz="447675" rtl="0" eaLnBrk="0" fontAlgn="base" hangingPunct="0">
        <a:spcBef>
          <a:spcPct val="0"/>
        </a:spcBef>
        <a:spcAft>
          <a:spcPct val="0"/>
        </a:spcAft>
        <a:buClr>
          <a:srgbClr val="000000"/>
        </a:buClr>
        <a:buSzPct val="100000"/>
        <a:buFont typeface="Times New Roman" panose="02020603050405020304" pitchFamily="18" charset="0"/>
        <a:defRPr sz="3000" b="1">
          <a:solidFill>
            <a:srgbClr val="0F5494"/>
          </a:solidFill>
          <a:latin typeface="+mj-lt"/>
          <a:ea typeface="+mj-ea"/>
          <a:cs typeface="+mj-cs"/>
        </a:defRPr>
      </a:lvl1pPr>
      <a:lvl2pPr algn="l" defTabSz="447675" rtl="0" eaLnBrk="0" fontAlgn="base" hangingPunct="0">
        <a:spcBef>
          <a:spcPct val="0"/>
        </a:spcBef>
        <a:spcAft>
          <a:spcPct val="0"/>
        </a:spcAft>
        <a:buClr>
          <a:srgbClr val="000000"/>
        </a:buClr>
        <a:buSzPct val="100000"/>
        <a:buFont typeface="Times New Roman" panose="02020603050405020304" pitchFamily="18" charset="0"/>
        <a:defRPr sz="3000" b="1">
          <a:solidFill>
            <a:srgbClr val="0F5494"/>
          </a:solidFill>
          <a:latin typeface="Verdana" pitchFamily="32" charset="0"/>
        </a:defRPr>
      </a:lvl2pPr>
      <a:lvl3pPr algn="l" defTabSz="447675" rtl="0" eaLnBrk="0" fontAlgn="base" hangingPunct="0">
        <a:spcBef>
          <a:spcPct val="0"/>
        </a:spcBef>
        <a:spcAft>
          <a:spcPct val="0"/>
        </a:spcAft>
        <a:buClr>
          <a:srgbClr val="000000"/>
        </a:buClr>
        <a:buSzPct val="100000"/>
        <a:buFont typeface="Times New Roman" panose="02020603050405020304" pitchFamily="18" charset="0"/>
        <a:defRPr sz="3000" b="1">
          <a:solidFill>
            <a:srgbClr val="0F5494"/>
          </a:solidFill>
          <a:latin typeface="Verdana" pitchFamily="32" charset="0"/>
        </a:defRPr>
      </a:lvl3pPr>
      <a:lvl4pPr algn="l" defTabSz="447675" rtl="0" eaLnBrk="0" fontAlgn="base" hangingPunct="0">
        <a:spcBef>
          <a:spcPct val="0"/>
        </a:spcBef>
        <a:spcAft>
          <a:spcPct val="0"/>
        </a:spcAft>
        <a:buClr>
          <a:srgbClr val="000000"/>
        </a:buClr>
        <a:buSzPct val="100000"/>
        <a:buFont typeface="Times New Roman" panose="02020603050405020304" pitchFamily="18" charset="0"/>
        <a:defRPr sz="3000" b="1">
          <a:solidFill>
            <a:srgbClr val="0F5494"/>
          </a:solidFill>
          <a:latin typeface="Verdana" pitchFamily="32" charset="0"/>
        </a:defRPr>
      </a:lvl4pPr>
      <a:lvl5pPr algn="l" defTabSz="447675" rtl="0" eaLnBrk="0" fontAlgn="base" hangingPunct="0">
        <a:spcBef>
          <a:spcPct val="0"/>
        </a:spcBef>
        <a:spcAft>
          <a:spcPct val="0"/>
        </a:spcAft>
        <a:buClr>
          <a:srgbClr val="000000"/>
        </a:buClr>
        <a:buSzPct val="100000"/>
        <a:buFont typeface="Times New Roman" panose="02020603050405020304" pitchFamily="18" charset="0"/>
        <a:defRPr sz="3000" b="1">
          <a:solidFill>
            <a:srgbClr val="0F5494"/>
          </a:solidFill>
          <a:latin typeface="Verdana" pitchFamily="32" charset="0"/>
        </a:defRPr>
      </a:lvl5pPr>
      <a:lvl6pPr marL="2512826" indent="-228439" algn="l" defTabSz="448946"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defRPr>
      </a:lvl6pPr>
      <a:lvl7pPr marL="2969702" indent="-228439" algn="l" defTabSz="448946"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defRPr>
      </a:lvl7pPr>
      <a:lvl8pPr marL="3426580" indent="-228439" algn="l" defTabSz="448946"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defRPr>
      </a:lvl8pPr>
      <a:lvl9pPr marL="3883458" indent="-228439" algn="l" defTabSz="448946"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defRPr>
      </a:lvl9pPr>
    </p:titleStyle>
    <p:bodyStyle>
      <a:lvl1pPr marL="341313" indent="-341313" algn="l" defTabSz="447675" rtl="0" eaLnBrk="0" fontAlgn="base" hangingPunct="0">
        <a:spcBef>
          <a:spcPts val="600"/>
        </a:spcBef>
        <a:spcAft>
          <a:spcPct val="0"/>
        </a:spcAft>
        <a:buClr>
          <a:srgbClr val="000000"/>
        </a:buClr>
        <a:buSzPct val="100000"/>
        <a:buFont typeface="Times New Roman" panose="02020603050405020304" pitchFamily="18" charset="0"/>
        <a:defRPr sz="2400" i="1">
          <a:solidFill>
            <a:srgbClr val="0F5494"/>
          </a:solidFill>
          <a:latin typeface="+mn-lt"/>
          <a:ea typeface="+mn-ea"/>
          <a:cs typeface="+mn-cs"/>
        </a:defRPr>
      </a:lvl1pPr>
      <a:lvl2pPr marL="741363" indent="-284163" algn="l" defTabSz="447675" rtl="0" eaLnBrk="0" fontAlgn="base" hangingPunct="0">
        <a:spcBef>
          <a:spcPts val="500"/>
        </a:spcBef>
        <a:spcAft>
          <a:spcPct val="0"/>
        </a:spcAft>
        <a:buClr>
          <a:srgbClr val="000000"/>
        </a:buClr>
        <a:buSzPct val="100000"/>
        <a:buFont typeface="Times New Roman" panose="02020603050405020304" pitchFamily="18" charset="0"/>
        <a:defRPr sz="2000" b="1">
          <a:solidFill>
            <a:srgbClr val="0F5494"/>
          </a:solidFill>
          <a:latin typeface="+mn-lt"/>
        </a:defRPr>
      </a:lvl2pPr>
      <a:lvl3pPr marL="1141413" indent="-227013" algn="l" defTabSz="447675" rtl="0" eaLnBrk="0" fontAlgn="base" hangingPunct="0">
        <a:spcBef>
          <a:spcPts val="350"/>
        </a:spcBef>
        <a:spcAft>
          <a:spcPct val="0"/>
        </a:spcAft>
        <a:buClr>
          <a:srgbClr val="000000"/>
        </a:buClr>
        <a:buSzPct val="100000"/>
        <a:buFont typeface="Times New Roman" panose="02020603050405020304" pitchFamily="18" charset="0"/>
        <a:defRPr sz="1400">
          <a:solidFill>
            <a:srgbClr val="0F5494"/>
          </a:solidFill>
          <a:latin typeface="+mn-lt"/>
        </a:defRPr>
      </a:lvl3pPr>
      <a:lvl4pPr marL="15986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charset="0"/>
        </a:defRPr>
      </a:lvl4pPr>
      <a:lvl5pPr marL="2055813" indent="-227013" algn="l" defTabSz="447675"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charset="0"/>
        </a:defRPr>
      </a:lvl5pPr>
      <a:lvl6pPr marL="2512826" indent="-228439" algn="l" defTabSz="448946"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defRPr>
      </a:lvl6pPr>
      <a:lvl7pPr marL="2969702" indent="-228439" algn="l" defTabSz="448946"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defRPr>
      </a:lvl7pPr>
      <a:lvl8pPr marL="3426580" indent="-228439" algn="l" defTabSz="448946"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defRPr>
      </a:lvl8pPr>
      <a:lvl9pPr marL="3883458" indent="-228439" algn="l" defTabSz="448946"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Arial" charset="0"/>
        </a:defRPr>
      </a:lvl9pPr>
    </p:bodyStyle>
    <p:otherStyle>
      <a:defPPr>
        <a:defRPr lang="en-US"/>
      </a:defPPr>
      <a:lvl1pPr marL="0" algn="l" defTabSz="913755" rtl="0" eaLnBrk="1" latinLnBrk="0" hangingPunct="1">
        <a:defRPr sz="1800" kern="1200">
          <a:solidFill>
            <a:schemeClr val="tx1"/>
          </a:solidFill>
          <a:latin typeface="+mn-lt"/>
          <a:ea typeface="+mn-ea"/>
          <a:cs typeface="+mn-cs"/>
        </a:defRPr>
      </a:lvl1pPr>
      <a:lvl2pPr marL="456877" algn="l" defTabSz="913755" rtl="0" eaLnBrk="1" latinLnBrk="0" hangingPunct="1">
        <a:defRPr sz="1800" kern="1200">
          <a:solidFill>
            <a:schemeClr val="tx1"/>
          </a:solidFill>
          <a:latin typeface="+mn-lt"/>
          <a:ea typeface="+mn-ea"/>
          <a:cs typeface="+mn-cs"/>
        </a:defRPr>
      </a:lvl2pPr>
      <a:lvl3pPr marL="913755" algn="l" defTabSz="913755" rtl="0" eaLnBrk="1" latinLnBrk="0" hangingPunct="1">
        <a:defRPr sz="1800" kern="1200">
          <a:solidFill>
            <a:schemeClr val="tx1"/>
          </a:solidFill>
          <a:latin typeface="+mn-lt"/>
          <a:ea typeface="+mn-ea"/>
          <a:cs typeface="+mn-cs"/>
        </a:defRPr>
      </a:lvl3pPr>
      <a:lvl4pPr marL="1370632" algn="l" defTabSz="913755" rtl="0" eaLnBrk="1" latinLnBrk="0" hangingPunct="1">
        <a:defRPr sz="1800" kern="1200">
          <a:solidFill>
            <a:schemeClr val="tx1"/>
          </a:solidFill>
          <a:latin typeface="+mn-lt"/>
          <a:ea typeface="+mn-ea"/>
          <a:cs typeface="+mn-cs"/>
        </a:defRPr>
      </a:lvl4pPr>
      <a:lvl5pPr marL="1827510" algn="l" defTabSz="913755" rtl="0" eaLnBrk="1" latinLnBrk="0" hangingPunct="1">
        <a:defRPr sz="1800" kern="1200">
          <a:solidFill>
            <a:schemeClr val="tx1"/>
          </a:solidFill>
          <a:latin typeface="+mn-lt"/>
          <a:ea typeface="+mn-ea"/>
          <a:cs typeface="+mn-cs"/>
        </a:defRPr>
      </a:lvl5pPr>
      <a:lvl6pPr marL="2284386" algn="l" defTabSz="913755" rtl="0" eaLnBrk="1" latinLnBrk="0" hangingPunct="1">
        <a:defRPr sz="1800" kern="1200">
          <a:solidFill>
            <a:schemeClr val="tx1"/>
          </a:solidFill>
          <a:latin typeface="+mn-lt"/>
          <a:ea typeface="+mn-ea"/>
          <a:cs typeface="+mn-cs"/>
        </a:defRPr>
      </a:lvl6pPr>
      <a:lvl7pPr marL="2741264" algn="l" defTabSz="913755" rtl="0" eaLnBrk="1" latinLnBrk="0" hangingPunct="1">
        <a:defRPr sz="1800" kern="1200">
          <a:solidFill>
            <a:schemeClr val="tx1"/>
          </a:solidFill>
          <a:latin typeface="+mn-lt"/>
          <a:ea typeface="+mn-ea"/>
          <a:cs typeface="+mn-cs"/>
        </a:defRPr>
      </a:lvl7pPr>
      <a:lvl8pPr marL="3198142" algn="l" defTabSz="913755" rtl="0" eaLnBrk="1" latinLnBrk="0" hangingPunct="1">
        <a:defRPr sz="1800" kern="1200">
          <a:solidFill>
            <a:schemeClr val="tx1"/>
          </a:solidFill>
          <a:latin typeface="+mn-lt"/>
          <a:ea typeface="+mn-ea"/>
          <a:cs typeface="+mn-cs"/>
        </a:defRPr>
      </a:lvl8pPr>
      <a:lvl9pPr marL="3655018" algn="l" defTabSz="9137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3075"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3C25A0D-8471-4E44-86F3-F0AA7868A7D1}"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bg1"/>
                </a:solidFill>
                <a:latin typeface="Arial" charset="0"/>
              </a:defRPr>
            </a:lvl1pPr>
            <a:lvl2pPr defTabSz="457200">
              <a:defRPr>
                <a:solidFill>
                  <a:schemeClr val="bg1"/>
                </a:solidFill>
                <a:latin typeface="Arial" charset="0"/>
              </a:defRPr>
            </a:lvl2pPr>
            <a:lvl3pPr defTabSz="457200">
              <a:defRPr>
                <a:solidFill>
                  <a:schemeClr val="bg1"/>
                </a:solidFill>
                <a:latin typeface="Arial" charset="0"/>
              </a:defRPr>
            </a:lvl3pPr>
            <a:lvl4pPr defTabSz="457200">
              <a:defRPr>
                <a:solidFill>
                  <a:schemeClr val="bg1"/>
                </a:solidFill>
                <a:latin typeface="Arial" charset="0"/>
              </a:defRPr>
            </a:lvl4pPr>
            <a:lvl5pPr defTabSz="457200">
              <a:defRPr>
                <a:solidFill>
                  <a:schemeClr val="bg1"/>
                </a:solidFill>
                <a:latin typeface="Arial" charset="0"/>
              </a:defRPr>
            </a:lvl5pPr>
            <a:lvl6pPr marL="2513013" indent="-227013" defTabSz="457200" eaLnBrk="0" fontAlgn="base" hangingPunct="0">
              <a:spcBef>
                <a:spcPct val="0"/>
              </a:spcBef>
              <a:spcAft>
                <a:spcPct val="0"/>
              </a:spcAft>
              <a:defRPr>
                <a:solidFill>
                  <a:schemeClr val="bg1"/>
                </a:solidFill>
                <a:latin typeface="Arial" charset="0"/>
              </a:defRPr>
            </a:lvl6pPr>
            <a:lvl7pPr marL="2970213" indent="-227013" defTabSz="457200" eaLnBrk="0" fontAlgn="base" hangingPunct="0">
              <a:spcBef>
                <a:spcPct val="0"/>
              </a:spcBef>
              <a:spcAft>
                <a:spcPct val="0"/>
              </a:spcAft>
              <a:defRPr>
                <a:solidFill>
                  <a:schemeClr val="bg1"/>
                </a:solidFill>
                <a:latin typeface="Arial" charset="0"/>
              </a:defRPr>
            </a:lvl7pPr>
            <a:lvl8pPr marL="3427413" indent="-227013" defTabSz="457200" eaLnBrk="0" fontAlgn="base" hangingPunct="0">
              <a:spcBef>
                <a:spcPct val="0"/>
              </a:spcBef>
              <a:spcAft>
                <a:spcPct val="0"/>
              </a:spcAft>
              <a:defRPr>
                <a:solidFill>
                  <a:schemeClr val="bg1"/>
                </a:solidFill>
                <a:latin typeface="Arial" charset="0"/>
              </a:defRPr>
            </a:lvl8pPr>
            <a:lvl9pPr marL="3884613" indent="-227013" defTabSz="457200" eaLnBrk="0" fontAlgn="base" hangingPunct="0">
              <a:spcBef>
                <a:spcPct val="0"/>
              </a:spcBef>
              <a:spcAft>
                <a:spcPct val="0"/>
              </a:spcAft>
              <a:defRPr>
                <a:solidFill>
                  <a:schemeClr val="bg1"/>
                </a:solidFill>
                <a:latin typeface="Arial" charset="0"/>
              </a:defRPr>
            </a:lvl9pPr>
          </a:lstStyle>
          <a:p>
            <a:pPr algn="ctr" eaLnBrk="1" hangingPunct="1">
              <a:defRPr/>
            </a:pPr>
            <a:endParaRPr lang="en-US" altLang="en-US" smtClean="0">
              <a:solidFill>
                <a:srgbClr val="FFFFFF"/>
              </a:solidFill>
              <a:latin typeface="Verdana" pitchFamily="34" charset="0"/>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lvl1pPr defTabSz="457200">
              <a:defRPr>
                <a:solidFill>
                  <a:schemeClr val="bg1"/>
                </a:solidFill>
                <a:latin typeface="Arial" charset="0"/>
              </a:defRPr>
            </a:lvl1pPr>
            <a:lvl2pPr defTabSz="457200">
              <a:defRPr>
                <a:solidFill>
                  <a:schemeClr val="bg1"/>
                </a:solidFill>
                <a:latin typeface="Arial" charset="0"/>
              </a:defRPr>
            </a:lvl2pPr>
            <a:lvl3pPr defTabSz="457200">
              <a:defRPr>
                <a:solidFill>
                  <a:schemeClr val="bg1"/>
                </a:solidFill>
                <a:latin typeface="Arial" charset="0"/>
              </a:defRPr>
            </a:lvl3pPr>
            <a:lvl4pPr defTabSz="457200">
              <a:defRPr>
                <a:solidFill>
                  <a:schemeClr val="bg1"/>
                </a:solidFill>
                <a:latin typeface="Arial" charset="0"/>
              </a:defRPr>
            </a:lvl4pPr>
            <a:lvl5pPr defTabSz="457200">
              <a:defRPr>
                <a:solidFill>
                  <a:schemeClr val="bg1"/>
                </a:solidFill>
                <a:latin typeface="Arial" charset="0"/>
              </a:defRPr>
            </a:lvl5pPr>
            <a:lvl6pPr marL="2513013" indent="-227013" defTabSz="457200" eaLnBrk="0" fontAlgn="base" hangingPunct="0">
              <a:spcBef>
                <a:spcPct val="0"/>
              </a:spcBef>
              <a:spcAft>
                <a:spcPct val="0"/>
              </a:spcAft>
              <a:defRPr>
                <a:solidFill>
                  <a:schemeClr val="bg1"/>
                </a:solidFill>
                <a:latin typeface="Arial" charset="0"/>
              </a:defRPr>
            </a:lvl6pPr>
            <a:lvl7pPr marL="2970213" indent="-227013" defTabSz="457200" eaLnBrk="0" fontAlgn="base" hangingPunct="0">
              <a:spcBef>
                <a:spcPct val="0"/>
              </a:spcBef>
              <a:spcAft>
                <a:spcPct val="0"/>
              </a:spcAft>
              <a:defRPr>
                <a:solidFill>
                  <a:schemeClr val="bg1"/>
                </a:solidFill>
                <a:latin typeface="Arial" charset="0"/>
              </a:defRPr>
            </a:lvl7pPr>
            <a:lvl8pPr marL="3427413" indent="-227013" defTabSz="457200" eaLnBrk="0" fontAlgn="base" hangingPunct="0">
              <a:spcBef>
                <a:spcPct val="0"/>
              </a:spcBef>
              <a:spcAft>
                <a:spcPct val="0"/>
              </a:spcAft>
              <a:defRPr>
                <a:solidFill>
                  <a:schemeClr val="bg1"/>
                </a:solidFill>
                <a:latin typeface="Arial" charset="0"/>
              </a:defRPr>
            </a:lvl8pPr>
            <a:lvl9pPr marL="3884613" indent="-227013" defTabSz="457200" eaLnBrk="0" fontAlgn="base" hangingPunct="0">
              <a:spcBef>
                <a:spcPct val="0"/>
              </a:spcBef>
              <a:spcAft>
                <a:spcPct val="0"/>
              </a:spcAft>
              <a:defRPr>
                <a:solidFill>
                  <a:schemeClr val="bg1"/>
                </a:solidFill>
                <a:latin typeface="Arial" charset="0"/>
              </a:defRPr>
            </a:lvl9pPr>
          </a:lstStyle>
          <a:p>
            <a:pPr algn="ctr" eaLnBrk="1" hangingPunct="1">
              <a:defRPr/>
            </a:pPr>
            <a:endParaRPr lang="en-US" altLang="en-US" smtClean="0">
              <a:solidFill>
                <a:srgbClr val="FFFFFF"/>
              </a:solidFill>
              <a:latin typeface="Verdana" pitchFamily="34" charset="0"/>
            </a:endParaRPr>
          </a:p>
        </p:txBody>
      </p:sp>
      <p:pic>
        <p:nvPicPr>
          <p:cNvPr id="3081" name="Picture 17" descr="LOGO CE_Vertical_EN_NEG_quadri_H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61" r:id="rId1"/>
    <p:sldLayoutId id="2147486162" r:id="rId2"/>
    <p:sldLayoutId id="2147486163" r:id="rId3"/>
    <p:sldLayoutId id="2147486164" r:id="rId4"/>
    <p:sldLayoutId id="2147486165" r:id="rId5"/>
    <p:sldLayoutId id="2147486166" r:id="rId6"/>
    <p:sldLayoutId id="2147486167" r:id="rId7"/>
    <p:sldLayoutId id="2147486168" r:id="rId8"/>
    <p:sldLayoutId id="2147486169" r:id="rId9"/>
    <p:sldLayoutId id="2147486170" r:id="rId10"/>
    <p:sldLayoutId id="2147486171"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564904"/>
            <a:ext cx="8424862" cy="791073"/>
          </a:xfrm>
        </p:spPr>
        <p:txBody>
          <a:bodyPr/>
          <a:lstStyle/>
          <a:p>
            <a:pPr algn="ctr" eaLnBrk="1" hangingPunct="1"/>
            <a:r>
              <a:rPr lang="en-GB" altLang="en-US" sz="3600" dirty="0">
                <a:solidFill>
                  <a:srgbClr val="FFFF00"/>
                </a:solidFill>
              </a:rPr>
              <a:t>The Ethics Appraisal Scheme in Horizon </a:t>
            </a:r>
            <a:r>
              <a:rPr lang="en-GB" altLang="en-US" sz="3600" dirty="0" smtClean="0">
                <a:solidFill>
                  <a:srgbClr val="FFFF00"/>
                </a:solidFill>
              </a:rPr>
              <a:t>Europe</a:t>
            </a:r>
            <a:r>
              <a:rPr lang="en-GB" altLang="en-US" sz="3200" dirty="0">
                <a:solidFill>
                  <a:srgbClr val="92D050"/>
                </a:solidFill>
              </a:rPr>
              <a:t/>
            </a:r>
            <a:br>
              <a:rPr lang="en-GB" altLang="en-US" sz="3200" dirty="0">
                <a:solidFill>
                  <a:srgbClr val="92D050"/>
                </a:solidFill>
              </a:rPr>
            </a:br>
            <a:endParaRPr lang="en-IE" sz="3600" dirty="0"/>
          </a:p>
        </p:txBody>
      </p:sp>
      <p:sp>
        <p:nvSpPr>
          <p:cNvPr id="3" name="Subtitle 2"/>
          <p:cNvSpPr>
            <a:spLocks noGrp="1"/>
          </p:cNvSpPr>
          <p:nvPr>
            <p:ph type="subTitle" idx="1"/>
          </p:nvPr>
        </p:nvSpPr>
        <p:spPr>
          <a:xfrm>
            <a:off x="269553" y="3717032"/>
            <a:ext cx="8532812" cy="648765"/>
          </a:xfrm>
        </p:spPr>
        <p:txBody>
          <a:bodyPr/>
          <a:lstStyle/>
          <a:p>
            <a:pPr algn="ctr"/>
            <a:r>
              <a:rPr lang="en-IE" dirty="0" smtClean="0"/>
              <a:t>Sharing the responsibility</a:t>
            </a:r>
            <a:endParaRPr lang="en-IE" dirty="0"/>
          </a:p>
        </p:txBody>
      </p:sp>
      <p:sp>
        <p:nvSpPr>
          <p:cNvPr id="4" name="TextBox 3"/>
          <p:cNvSpPr txBox="1"/>
          <p:nvPr/>
        </p:nvSpPr>
        <p:spPr>
          <a:xfrm>
            <a:off x="395536" y="5661248"/>
            <a:ext cx="8478837" cy="923330"/>
          </a:xfrm>
          <a:prstGeom prst="rect">
            <a:avLst/>
          </a:prstGeom>
          <a:noFill/>
        </p:spPr>
        <p:txBody>
          <a:bodyPr wrap="square" rtlCol="0">
            <a:spAutoFit/>
          </a:bodyPr>
          <a:lstStyle/>
          <a:p>
            <a:r>
              <a:rPr lang="en-US" dirty="0" smtClean="0"/>
              <a:t>Isidoros KARATZAS, Head of the Research </a:t>
            </a:r>
            <a:r>
              <a:rPr lang="en-US" dirty="0"/>
              <a:t>Ethics &amp; </a:t>
            </a:r>
            <a:r>
              <a:rPr lang="en-US" dirty="0" smtClean="0"/>
              <a:t>Integrity Sector</a:t>
            </a:r>
          </a:p>
          <a:p>
            <a:r>
              <a:rPr lang="en-US" dirty="0" smtClean="0"/>
              <a:t>SCIENCE </a:t>
            </a:r>
            <a:r>
              <a:rPr lang="en-US" dirty="0"/>
              <a:t>POLICY, ADVICE &amp; </a:t>
            </a:r>
            <a:r>
              <a:rPr lang="en-US" dirty="0" smtClean="0"/>
              <a:t>ETHICS Unit</a:t>
            </a:r>
          </a:p>
          <a:p>
            <a:r>
              <a:rPr lang="en-US" dirty="0" smtClean="0"/>
              <a:t>European Commission, DG Research &amp; Innovation </a:t>
            </a:r>
            <a:endParaRPr lang="en-US" dirty="0"/>
          </a:p>
        </p:txBody>
      </p:sp>
    </p:spTree>
    <p:extLst>
      <p:ext uri="{BB962C8B-B14F-4D97-AF65-F5344CB8AC3E}">
        <p14:creationId xmlns:p14="http://schemas.microsoft.com/office/powerpoint/2010/main" val="3661128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323528" y="1340768"/>
            <a:ext cx="8496300" cy="5111750"/>
          </a:xfrm>
        </p:spPr>
        <p:txBody>
          <a:bodyPr/>
          <a:lstStyle/>
          <a:p>
            <a:pPr marL="457200" lvl="1" indent="0" algn="ctr" defTabSz="914400">
              <a:lnSpc>
                <a:spcPct val="115000"/>
              </a:lnSpc>
              <a:spcBef>
                <a:spcPct val="10000"/>
              </a:spcBef>
              <a:buClr>
                <a:srgbClr val="990033"/>
              </a:buClr>
              <a:defRPr/>
            </a:pPr>
            <a:r>
              <a:rPr lang="en-GB" altLang="en-US" sz="3000" dirty="0" smtClean="0">
                <a:latin typeface="+mj-lt"/>
                <a:cs typeface="Arial" pitchFamily="34" charset="0"/>
              </a:rPr>
              <a:t>Ethics Issues (1/2)</a:t>
            </a:r>
          </a:p>
          <a:p>
            <a:pPr marL="457200" lvl="1" indent="0" algn="just" defTabSz="914400">
              <a:lnSpc>
                <a:spcPct val="115000"/>
              </a:lnSpc>
              <a:spcBef>
                <a:spcPct val="10000"/>
              </a:spcBef>
              <a:buClr>
                <a:srgbClr val="990033"/>
              </a:buClr>
              <a:defRPr/>
            </a:pPr>
            <a:endParaRPr lang="en-GB" altLang="en-US" sz="1800" dirty="0" smtClean="0">
              <a:latin typeface="+mj-lt"/>
              <a:cs typeface="Arial" pitchFamily="34" charset="0"/>
            </a:endParaRPr>
          </a:p>
          <a:p>
            <a:pPr marL="914400" lvl="1" indent="-457200" algn="just" defTabSz="914400">
              <a:lnSpc>
                <a:spcPct val="115000"/>
              </a:lnSpc>
              <a:spcBef>
                <a:spcPct val="10000"/>
              </a:spcBef>
              <a:buClr>
                <a:srgbClr val="115595"/>
              </a:buClr>
              <a:buFont typeface="Times New Roman" panose="02020603050405020304" pitchFamily="18" charset="0"/>
              <a:buAutoNum type="arabicPeriod"/>
              <a:defRPr/>
            </a:pPr>
            <a:r>
              <a:rPr lang="en-US" altLang="en-US" b="0" dirty="0" smtClean="0">
                <a:latin typeface="+mj-lt"/>
                <a:cs typeface="Arial" pitchFamily="34" charset="0"/>
              </a:rPr>
              <a:t>Human Embryonic Stem Cells and Human Embryos</a:t>
            </a:r>
          </a:p>
          <a:p>
            <a:pPr marL="914400" lvl="1" indent="-457200" algn="just" defTabSz="914400">
              <a:lnSpc>
                <a:spcPct val="115000"/>
              </a:lnSpc>
              <a:spcBef>
                <a:spcPct val="10000"/>
              </a:spcBef>
              <a:buClr>
                <a:srgbClr val="115595"/>
              </a:buClr>
              <a:buFont typeface="Times New Roman" panose="02020603050405020304" pitchFamily="18" charset="0"/>
              <a:buAutoNum type="arabicPeriod"/>
              <a:defRPr/>
            </a:pPr>
            <a:r>
              <a:rPr lang="en-US" altLang="en-US" b="0" dirty="0" smtClean="0">
                <a:latin typeface="+mj-lt"/>
                <a:cs typeface="Arial" pitchFamily="34" charset="0"/>
              </a:rPr>
              <a:t>Human participants</a:t>
            </a:r>
          </a:p>
          <a:p>
            <a:pPr marL="914400" lvl="1" indent="-457200" algn="just" defTabSz="914400">
              <a:lnSpc>
                <a:spcPct val="115000"/>
              </a:lnSpc>
              <a:spcBef>
                <a:spcPct val="10000"/>
              </a:spcBef>
              <a:buClr>
                <a:srgbClr val="115595"/>
              </a:buClr>
              <a:buFont typeface="Times New Roman" panose="02020603050405020304" pitchFamily="18" charset="0"/>
              <a:buAutoNum type="arabicPeriod"/>
              <a:defRPr/>
            </a:pPr>
            <a:r>
              <a:rPr lang="en-US" altLang="en-US" b="0" dirty="0" smtClean="0">
                <a:latin typeface="+mj-lt"/>
                <a:cs typeface="Arial" pitchFamily="34" charset="0"/>
              </a:rPr>
              <a:t>Human cells / tissues</a:t>
            </a:r>
          </a:p>
          <a:p>
            <a:pPr marL="914400" lvl="1" indent="-457200" algn="just" defTabSz="914400">
              <a:lnSpc>
                <a:spcPct val="115000"/>
              </a:lnSpc>
              <a:spcBef>
                <a:spcPct val="10000"/>
              </a:spcBef>
              <a:buClr>
                <a:srgbClr val="115595"/>
              </a:buClr>
              <a:buFont typeface="Times New Roman" panose="02020603050405020304" pitchFamily="18" charset="0"/>
              <a:buAutoNum type="arabicPeriod"/>
              <a:defRPr/>
            </a:pPr>
            <a:r>
              <a:rPr lang="en-US" altLang="en-US" b="0" dirty="0" smtClean="0">
                <a:latin typeface="+mj-lt"/>
                <a:cs typeface="Arial" pitchFamily="34" charset="0"/>
              </a:rPr>
              <a:t>Personal data</a:t>
            </a:r>
          </a:p>
          <a:p>
            <a:pPr marL="914400" lvl="1" indent="-457200" algn="just" defTabSz="914400">
              <a:lnSpc>
                <a:spcPct val="115000"/>
              </a:lnSpc>
              <a:spcBef>
                <a:spcPct val="10000"/>
              </a:spcBef>
              <a:buClr>
                <a:srgbClr val="115595"/>
              </a:buClr>
              <a:buFont typeface="Times New Roman" panose="02020603050405020304" pitchFamily="18" charset="0"/>
              <a:buAutoNum type="arabicPeriod"/>
              <a:defRPr/>
            </a:pPr>
            <a:r>
              <a:rPr lang="en-US" altLang="en-US" b="0" dirty="0" smtClean="0">
                <a:latin typeface="+mj-lt"/>
                <a:cs typeface="Arial" pitchFamily="34" charset="0"/>
              </a:rPr>
              <a:t>Animals</a:t>
            </a:r>
          </a:p>
          <a:p>
            <a:pPr marL="914400" lvl="1" indent="-457200" algn="just" defTabSz="914400">
              <a:lnSpc>
                <a:spcPct val="115000"/>
              </a:lnSpc>
              <a:spcBef>
                <a:spcPct val="10000"/>
              </a:spcBef>
              <a:buClr>
                <a:srgbClr val="115595"/>
              </a:buClr>
              <a:buFont typeface="Times New Roman" panose="02020603050405020304" pitchFamily="18" charset="0"/>
              <a:buAutoNum type="arabicPeriod"/>
              <a:defRPr/>
            </a:pPr>
            <a:r>
              <a:rPr lang="en-US" altLang="en-US" b="0" dirty="0" smtClean="0">
                <a:latin typeface="+mj-lt"/>
                <a:cs typeface="Arial" pitchFamily="34" charset="0"/>
              </a:rPr>
              <a:t>Non-EU countries</a:t>
            </a:r>
          </a:p>
          <a:p>
            <a:pPr marL="914400" lvl="1" indent="-457200" algn="just" defTabSz="914400">
              <a:lnSpc>
                <a:spcPct val="115000"/>
              </a:lnSpc>
              <a:spcBef>
                <a:spcPct val="10000"/>
              </a:spcBef>
              <a:buClr>
                <a:srgbClr val="115595"/>
              </a:buClr>
              <a:buFont typeface="Times New Roman" panose="02020603050405020304" pitchFamily="18" charset="0"/>
              <a:buAutoNum type="arabicPeriod"/>
              <a:defRPr/>
            </a:pPr>
            <a:r>
              <a:rPr lang="en-US" altLang="en-US" b="0" dirty="0" smtClean="0">
                <a:latin typeface="+mj-lt"/>
                <a:cs typeface="Arial" pitchFamily="34" charset="0"/>
              </a:rPr>
              <a:t>Environment &amp; Health and Safety</a:t>
            </a:r>
          </a:p>
          <a:p>
            <a:pPr marL="914400" lvl="1" indent="-457200" algn="just" defTabSz="914400">
              <a:lnSpc>
                <a:spcPct val="115000"/>
              </a:lnSpc>
              <a:spcBef>
                <a:spcPct val="10000"/>
              </a:spcBef>
              <a:buClr>
                <a:srgbClr val="115595"/>
              </a:buClr>
              <a:buFont typeface="Times New Roman" panose="02020603050405020304" pitchFamily="18" charset="0"/>
              <a:buAutoNum type="arabicPeriod"/>
              <a:defRPr/>
            </a:pPr>
            <a:r>
              <a:rPr lang="en-US" altLang="en-US" b="0" dirty="0" smtClean="0">
                <a:latin typeface="+mj-lt"/>
                <a:cs typeface="Arial" pitchFamily="34" charset="0"/>
              </a:rPr>
              <a:t>Artificial Intelligence </a:t>
            </a:r>
            <a:r>
              <a:rPr lang="en-US" altLang="en-US" b="0" dirty="0" smtClean="0">
                <a:solidFill>
                  <a:srgbClr val="34B980"/>
                </a:solidFill>
                <a:latin typeface="+mj-lt"/>
                <a:cs typeface="Arial" pitchFamily="34" charset="0"/>
              </a:rPr>
              <a:t>– NEW!</a:t>
            </a:r>
          </a:p>
          <a:p>
            <a:pPr marL="914400" lvl="1" indent="-457200" algn="just" defTabSz="914400">
              <a:lnSpc>
                <a:spcPct val="115000"/>
              </a:lnSpc>
              <a:spcBef>
                <a:spcPct val="10000"/>
              </a:spcBef>
              <a:buClr>
                <a:srgbClr val="115595"/>
              </a:buClr>
              <a:buFont typeface="Times New Roman" panose="02020603050405020304" pitchFamily="18" charset="0"/>
              <a:buAutoNum type="arabicPeriod"/>
              <a:defRPr/>
            </a:pPr>
            <a:r>
              <a:rPr lang="en-US" altLang="en-US" b="0" dirty="0">
                <a:cs typeface="Arial" pitchFamily="34" charset="0"/>
              </a:rPr>
              <a:t>Other ethics </a:t>
            </a:r>
            <a:r>
              <a:rPr lang="en-US" altLang="en-US" b="0" dirty="0" smtClean="0">
                <a:cs typeface="Arial" pitchFamily="34" charset="0"/>
              </a:rPr>
              <a:t>issues</a:t>
            </a:r>
          </a:p>
          <a:p>
            <a:pPr marL="457200" lvl="1" indent="0" algn="just" defTabSz="914400">
              <a:lnSpc>
                <a:spcPct val="115000"/>
              </a:lnSpc>
              <a:spcBef>
                <a:spcPct val="10000"/>
              </a:spcBef>
              <a:buClr>
                <a:srgbClr val="115595"/>
              </a:buClr>
              <a:defRPr/>
            </a:pPr>
            <a:r>
              <a:rPr lang="en-GB" altLang="en-US" b="0" dirty="0" smtClean="0">
                <a:cs typeface="Arial" pitchFamily="34" charset="0"/>
                <a:sym typeface="Wingdings" panose="05000000000000000000" pitchFamily="2" charset="2"/>
              </a:rPr>
              <a:t> </a:t>
            </a:r>
            <a:r>
              <a:rPr lang="en-GB" altLang="en-US" b="0" dirty="0" smtClean="0">
                <a:solidFill>
                  <a:srgbClr val="34B980"/>
                </a:solidFill>
                <a:cs typeface="Arial" pitchFamily="34" charset="0"/>
                <a:sym typeface="Wingdings" panose="05000000000000000000" pitchFamily="2" charset="2"/>
              </a:rPr>
              <a:t>Misuse: across all categories and also part of the Security Appraisal  procedure (</a:t>
            </a:r>
            <a:r>
              <a:rPr lang="en-GB" altLang="en-US" b="0" dirty="0" err="1" smtClean="0">
                <a:solidFill>
                  <a:srgbClr val="34B980"/>
                </a:solidFill>
                <a:cs typeface="Arial" pitchFamily="34" charset="0"/>
                <a:sym typeface="Wingdings" panose="05000000000000000000" pitchFamily="2" charset="2"/>
              </a:rPr>
              <a:t>ChBN</a:t>
            </a:r>
            <a:r>
              <a:rPr lang="en-GB" altLang="en-US" b="0" dirty="0" smtClean="0">
                <a:solidFill>
                  <a:srgbClr val="34B980"/>
                </a:solidFill>
                <a:cs typeface="Arial" pitchFamily="34" charset="0"/>
                <a:sym typeface="Wingdings" panose="05000000000000000000" pitchFamily="2" charset="2"/>
              </a:rPr>
              <a:t> weapons) </a:t>
            </a:r>
          </a:p>
          <a:p>
            <a:pPr marL="457200" lvl="1" indent="0" algn="just" defTabSz="914400">
              <a:lnSpc>
                <a:spcPct val="115000"/>
              </a:lnSpc>
              <a:spcBef>
                <a:spcPct val="10000"/>
              </a:spcBef>
              <a:buClr>
                <a:srgbClr val="115595"/>
              </a:buClr>
              <a:defRPr/>
            </a:pPr>
            <a:endParaRPr lang="en-GB" altLang="en-US" b="0" dirty="0">
              <a:cs typeface="Arial" pitchFamily="34" charset="0"/>
              <a:sym typeface="Wingdings" panose="05000000000000000000" pitchFamily="2" charset="2"/>
            </a:endParaRPr>
          </a:p>
          <a:p>
            <a:pPr marL="457200" indent="-457200">
              <a:defRPr/>
            </a:pPr>
            <a:endParaRPr lang="en-GB" altLang="en-US" sz="2200" i="0" dirty="0" smtClean="0">
              <a:latin typeface="+mj-lt"/>
              <a:cs typeface="Arial" pitchFamily="34" charset="0"/>
            </a:endParaRPr>
          </a:p>
          <a:p>
            <a:pPr marL="457200" indent="-457200">
              <a:defRPr/>
            </a:pPr>
            <a:endParaRPr lang="en-GB" altLang="en-US" dirty="0" smtClean="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323528" y="1340768"/>
            <a:ext cx="8496300" cy="5111750"/>
          </a:xfrm>
        </p:spPr>
        <p:txBody>
          <a:bodyPr/>
          <a:lstStyle/>
          <a:p>
            <a:pPr marL="457200" lvl="1" indent="0" algn="ctr" defTabSz="914400">
              <a:lnSpc>
                <a:spcPct val="115000"/>
              </a:lnSpc>
              <a:spcBef>
                <a:spcPct val="10000"/>
              </a:spcBef>
              <a:buClr>
                <a:srgbClr val="990033"/>
              </a:buClr>
              <a:defRPr/>
            </a:pPr>
            <a:r>
              <a:rPr lang="en-GB" altLang="en-US" sz="3000" dirty="0" smtClean="0">
                <a:latin typeface="+mj-lt"/>
                <a:cs typeface="Arial" pitchFamily="34" charset="0"/>
              </a:rPr>
              <a:t>Ethics Issues (2/2)</a:t>
            </a:r>
          </a:p>
          <a:p>
            <a:pPr marL="457200" lvl="1" indent="0" algn="just" defTabSz="914400">
              <a:lnSpc>
                <a:spcPct val="115000"/>
              </a:lnSpc>
              <a:spcBef>
                <a:spcPct val="10000"/>
              </a:spcBef>
              <a:buClr>
                <a:srgbClr val="990033"/>
              </a:buClr>
              <a:defRPr/>
            </a:pPr>
            <a:endParaRPr lang="en-GB" altLang="en-US" sz="2200" dirty="0" smtClean="0">
              <a:latin typeface="+mj-lt"/>
              <a:cs typeface="Arial" pitchFamily="34" charset="0"/>
            </a:endParaRPr>
          </a:p>
          <a:p>
            <a:pPr marL="457200" lvl="1" indent="0" algn="just" defTabSz="914400">
              <a:lnSpc>
                <a:spcPct val="115000"/>
              </a:lnSpc>
              <a:spcBef>
                <a:spcPct val="10000"/>
              </a:spcBef>
              <a:buClr>
                <a:srgbClr val="990033"/>
              </a:buClr>
              <a:defRPr/>
            </a:pPr>
            <a:r>
              <a:rPr lang="en-GB" altLang="en-US" sz="2200" dirty="0" smtClean="0">
                <a:latin typeface="+mj-lt"/>
                <a:cs typeface="Arial" pitchFamily="34" charset="0"/>
              </a:rPr>
              <a:t>9. </a:t>
            </a:r>
            <a:r>
              <a:rPr lang="en-US" altLang="en-US" sz="2200" dirty="0" smtClean="0">
                <a:latin typeface="+mj-lt"/>
                <a:cs typeface="Arial" pitchFamily="34" charset="0"/>
              </a:rPr>
              <a:t>Artificial Intelligence </a:t>
            </a:r>
            <a:r>
              <a:rPr lang="en-US" altLang="en-US" sz="2200" b="0" dirty="0" smtClean="0">
                <a:solidFill>
                  <a:srgbClr val="34B980"/>
                </a:solidFill>
                <a:latin typeface="+mj-lt"/>
                <a:cs typeface="Arial" pitchFamily="34" charset="0"/>
              </a:rPr>
              <a:t>(new)</a:t>
            </a:r>
          </a:p>
          <a:p>
            <a:pPr marL="457200" lvl="1" indent="0" algn="just" defTabSz="914400">
              <a:lnSpc>
                <a:spcPct val="115000"/>
              </a:lnSpc>
              <a:spcBef>
                <a:spcPct val="10000"/>
              </a:spcBef>
              <a:buClr>
                <a:srgbClr val="990033"/>
              </a:buClr>
              <a:defRPr/>
            </a:pPr>
            <a:endParaRPr lang="en-US" altLang="en-US" sz="600" dirty="0" smtClean="0">
              <a:latin typeface="+mj-lt"/>
              <a:cs typeface="Arial" pitchFamily="34" charset="0"/>
            </a:endParaRPr>
          </a:p>
          <a:p>
            <a:pPr marL="457200" lvl="1" indent="0" defTabSz="914400">
              <a:lnSpc>
                <a:spcPct val="115000"/>
              </a:lnSpc>
              <a:spcBef>
                <a:spcPct val="10000"/>
              </a:spcBef>
              <a:buClr>
                <a:srgbClr val="990033"/>
              </a:buClr>
              <a:defRPr/>
            </a:pPr>
            <a:r>
              <a:rPr lang="en-US" altLang="en-US" sz="1800" dirty="0" smtClean="0">
                <a:cs typeface="Arial" pitchFamily="34" charset="0"/>
                <a:sym typeface="Wingdings" panose="05000000000000000000" pitchFamily="2" charset="2"/>
              </a:rPr>
              <a:t>Does the proposed </a:t>
            </a:r>
            <a:r>
              <a:rPr lang="en-US" altLang="en-US" sz="1800" dirty="0">
                <a:cs typeface="Arial" pitchFamily="34" charset="0"/>
                <a:sym typeface="Wingdings" panose="05000000000000000000" pitchFamily="2" charset="2"/>
              </a:rPr>
              <a:t>activity involve the development, deployment and/or use of Artificial Intelligence? </a:t>
            </a:r>
            <a:endParaRPr lang="en-US" altLang="en-US" sz="1800" dirty="0" smtClean="0">
              <a:cs typeface="Arial" pitchFamily="34" charset="0"/>
              <a:sym typeface="Wingdings" panose="05000000000000000000" pitchFamily="2" charset="2"/>
            </a:endParaRPr>
          </a:p>
          <a:p>
            <a:pPr marL="457200" lvl="1" indent="0" defTabSz="914400">
              <a:lnSpc>
                <a:spcPct val="115000"/>
              </a:lnSpc>
              <a:spcBef>
                <a:spcPct val="10000"/>
              </a:spcBef>
              <a:buClr>
                <a:srgbClr val="990033"/>
              </a:buClr>
              <a:defRPr/>
            </a:pPr>
            <a:endParaRPr lang="en-GB" altLang="en-US" sz="700" b="0" dirty="0" smtClean="0">
              <a:cs typeface="Arial" pitchFamily="34" charset="0"/>
              <a:sym typeface="Wingdings" panose="05000000000000000000" pitchFamily="2" charset="2"/>
            </a:endParaRPr>
          </a:p>
          <a:p>
            <a:pPr marL="457200" lvl="1" indent="0" defTabSz="914400">
              <a:lnSpc>
                <a:spcPct val="115000"/>
              </a:lnSpc>
              <a:spcBef>
                <a:spcPct val="10000"/>
              </a:spcBef>
              <a:buClr>
                <a:srgbClr val="990033"/>
              </a:buClr>
              <a:defRPr/>
            </a:pPr>
            <a:r>
              <a:rPr lang="en-GB" altLang="en-US" sz="1800" b="0" dirty="0" smtClean="0">
                <a:cs typeface="Arial" pitchFamily="34" charset="0"/>
                <a:sym typeface="Wingdings" panose="05000000000000000000" pitchFamily="2" charset="2"/>
              </a:rPr>
              <a:t>Could the AI system/technique </a:t>
            </a:r>
            <a:r>
              <a:rPr lang="en-GB" altLang="en-US" sz="1800" b="0" u="sng" dirty="0" smtClean="0">
                <a:cs typeface="Arial" pitchFamily="34" charset="0"/>
                <a:sym typeface="Wingdings" panose="05000000000000000000" pitchFamily="2" charset="2"/>
              </a:rPr>
              <a:t>stigmatise or discriminate </a:t>
            </a:r>
            <a:r>
              <a:rPr lang="en-GB" altLang="en-US" sz="1800" b="0" dirty="0" smtClean="0">
                <a:cs typeface="Arial" pitchFamily="34" charset="0"/>
                <a:sym typeface="Wingdings" panose="05000000000000000000" pitchFamily="2" charset="2"/>
              </a:rPr>
              <a:t>against people (based on sex, race, ethnic/social origin, age, disability, sexual orientation, religion, political affiliation, etc.</a:t>
            </a:r>
            <a:r>
              <a:rPr lang="en-US" altLang="en-US" sz="1800" b="0" dirty="0" smtClean="0">
                <a:cs typeface="Arial" pitchFamily="34" charset="0"/>
                <a:sym typeface="Wingdings" panose="05000000000000000000" pitchFamily="2" charset="2"/>
              </a:rPr>
              <a:t>)?</a:t>
            </a:r>
          </a:p>
          <a:p>
            <a:pPr marL="457200" lvl="1" indent="0" defTabSz="914400">
              <a:lnSpc>
                <a:spcPct val="115000"/>
              </a:lnSpc>
              <a:spcBef>
                <a:spcPct val="10000"/>
              </a:spcBef>
              <a:buClr>
                <a:srgbClr val="990033"/>
              </a:buClr>
              <a:defRPr/>
            </a:pPr>
            <a:endParaRPr lang="en-US" altLang="en-US" sz="600" b="0" dirty="0" smtClean="0">
              <a:cs typeface="Arial" pitchFamily="34" charset="0"/>
              <a:sym typeface="Wingdings" panose="05000000000000000000" pitchFamily="2" charset="2"/>
            </a:endParaRPr>
          </a:p>
          <a:p>
            <a:pPr marL="457200" lvl="1" indent="0" defTabSz="914400">
              <a:lnSpc>
                <a:spcPct val="115000"/>
              </a:lnSpc>
              <a:spcBef>
                <a:spcPct val="10000"/>
              </a:spcBef>
              <a:buClr>
                <a:srgbClr val="990033"/>
              </a:buClr>
              <a:defRPr/>
            </a:pPr>
            <a:r>
              <a:rPr lang="en-US" altLang="en-US" sz="1800" b="0" dirty="0">
                <a:cs typeface="Arial" pitchFamily="34" charset="0"/>
                <a:sym typeface="Wingdings" panose="05000000000000000000" pitchFamily="2" charset="2"/>
              </a:rPr>
              <a:t>Does the AI system/technique </a:t>
            </a:r>
            <a:r>
              <a:rPr lang="en-US" altLang="en-US" sz="1800" b="0" u="sng" dirty="0">
                <a:cs typeface="Arial" pitchFamily="34" charset="0"/>
                <a:sym typeface="Wingdings" panose="05000000000000000000" pitchFamily="2" charset="2"/>
              </a:rPr>
              <a:t>interact, replace or influence human decision-making processes</a:t>
            </a:r>
            <a:r>
              <a:rPr lang="en-US" altLang="en-US" sz="1800" b="0" dirty="0">
                <a:cs typeface="Arial" pitchFamily="34" charset="0"/>
                <a:sym typeface="Wingdings" panose="05000000000000000000" pitchFamily="2" charset="2"/>
              </a:rPr>
              <a:t> (e.g. issues affecting human life, health, well-being or human rights, or economic, social or political decisions)? </a:t>
            </a:r>
            <a:endParaRPr lang="en-GB" altLang="en-US" sz="1800" b="0" dirty="0">
              <a:cs typeface="Arial" pitchFamily="34" charset="0"/>
              <a:sym typeface="Wingdings" panose="05000000000000000000" pitchFamily="2" charset="2"/>
            </a:endParaRPr>
          </a:p>
          <a:p>
            <a:pPr marL="457200" indent="-457200">
              <a:defRPr/>
            </a:pPr>
            <a:endParaRPr lang="en-GB" altLang="en-US" sz="2200" i="0" dirty="0" smtClean="0">
              <a:latin typeface="+mj-lt"/>
              <a:cs typeface="Arial" pitchFamily="34" charset="0"/>
            </a:endParaRPr>
          </a:p>
          <a:p>
            <a:pPr marL="457200" indent="-457200">
              <a:defRPr/>
            </a:pPr>
            <a:endParaRPr lang="en-GB" altLang="en-US" dirty="0" smtClean="0">
              <a:latin typeface="+mj-lt"/>
            </a:endParaRPr>
          </a:p>
        </p:txBody>
      </p:sp>
    </p:spTree>
    <p:extLst>
      <p:ext uri="{BB962C8B-B14F-4D97-AF65-F5344CB8AC3E}">
        <p14:creationId xmlns:p14="http://schemas.microsoft.com/office/powerpoint/2010/main" val="3079660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720"/>
            <a:ext cx="9144000" cy="5162559"/>
          </a:xfrm>
          <a:prstGeom prst="rect">
            <a:avLst/>
          </a:prstGeom>
        </p:spPr>
      </p:pic>
      <p:sp>
        <p:nvSpPr>
          <p:cNvPr id="3" name="TextBox 2"/>
          <p:cNvSpPr txBox="1"/>
          <p:nvPr/>
        </p:nvSpPr>
        <p:spPr>
          <a:xfrm>
            <a:off x="1115616" y="5949280"/>
            <a:ext cx="5904656" cy="646331"/>
          </a:xfrm>
          <a:prstGeom prst="rect">
            <a:avLst/>
          </a:prstGeom>
          <a:noFill/>
        </p:spPr>
        <p:txBody>
          <a:bodyPr wrap="square" rtlCol="0">
            <a:spAutoFit/>
          </a:bodyPr>
          <a:lstStyle/>
          <a:p>
            <a:r>
              <a:rPr lang="en-IE" dirty="0">
                <a:solidFill>
                  <a:schemeClr val="tx1"/>
                </a:solidFill>
              </a:rPr>
              <a:t>https://twitter.com/GoldingCartoons/status/1101341612121026560/photo/1</a:t>
            </a:r>
          </a:p>
        </p:txBody>
      </p:sp>
    </p:spTree>
    <p:extLst>
      <p:ext uri="{BB962C8B-B14F-4D97-AF65-F5344CB8AC3E}">
        <p14:creationId xmlns:p14="http://schemas.microsoft.com/office/powerpoint/2010/main" val="3706166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46087" y="2276872"/>
            <a:ext cx="8226425" cy="4248472"/>
          </a:xfrm>
        </p:spPr>
        <p:txBody>
          <a:bodyPr/>
          <a:lstStyle/>
          <a:p>
            <a:pPr marL="342900" indent="-342900" algn="just">
              <a:spcBef>
                <a:spcPct val="0"/>
              </a:spcBef>
              <a:buClr>
                <a:srgbClr val="0070C0"/>
              </a:buClr>
              <a:buFont typeface="Wingdings" panose="05000000000000000000" pitchFamily="2" charset="2"/>
              <a:buChar char="§"/>
            </a:pPr>
            <a:r>
              <a:rPr lang="en-GB" altLang="en-US" sz="1800" b="1" i="0" u="sng" dirty="0" smtClean="0">
                <a:cs typeface="Arial" panose="020B0604020202020204" pitchFamily="34" charset="0"/>
              </a:rPr>
              <a:t>Human Embryonic Stem Cells </a:t>
            </a:r>
            <a:r>
              <a:rPr lang="en-GB" altLang="en-US" sz="1800" i="0" u="sng" dirty="0" smtClean="0">
                <a:cs typeface="Arial" panose="020B0604020202020204" pitchFamily="34" charset="0"/>
              </a:rPr>
              <a:t>(hESC) and </a:t>
            </a:r>
            <a:r>
              <a:rPr lang="en-GB" altLang="en-US" sz="1800" b="1" i="0" u="sng" dirty="0" smtClean="0">
                <a:cs typeface="Arial" panose="020B0604020202020204" pitchFamily="34" charset="0"/>
              </a:rPr>
              <a:t>Human Embryos </a:t>
            </a:r>
            <a:r>
              <a:rPr lang="en-GB" altLang="en-US" sz="1800" i="0" u="sng" dirty="0" smtClean="0">
                <a:cs typeface="Arial" panose="020B0604020202020204" pitchFamily="34" charset="0"/>
              </a:rPr>
              <a:t>(hE)?</a:t>
            </a:r>
            <a:br>
              <a:rPr lang="en-GB" altLang="en-US" sz="1800" i="0" u="sng" dirty="0" smtClean="0">
                <a:cs typeface="Arial" panose="020B0604020202020204" pitchFamily="34" charset="0"/>
              </a:rPr>
            </a:br>
            <a:r>
              <a:rPr lang="en-GB" altLang="en-US" sz="1800" dirty="0" smtClean="0">
                <a:cs typeface="Arial" panose="020B0604020202020204" pitchFamily="34" charset="0"/>
              </a:rPr>
              <a:t>Are they present? Are they necessary to achieve scientific objectives?</a:t>
            </a:r>
            <a:r>
              <a:rPr lang="en-GB" altLang="en-US" sz="2000" dirty="0" smtClean="0">
                <a:cs typeface="Arial" panose="020B0604020202020204" pitchFamily="34" charset="0"/>
              </a:rPr>
              <a:t> </a:t>
            </a:r>
            <a:endParaRPr lang="en-GB" altLang="en-US" sz="1800" dirty="0" smtClean="0">
              <a:cs typeface="Arial" panose="020B0604020202020204" pitchFamily="34" charset="0"/>
            </a:endParaRPr>
          </a:p>
          <a:p>
            <a:pPr marL="0" indent="0" algn="just">
              <a:spcBef>
                <a:spcPct val="0"/>
              </a:spcBef>
              <a:buClr>
                <a:srgbClr val="0070C0"/>
              </a:buClr>
            </a:pPr>
            <a:endParaRPr lang="en-GB" altLang="en-US" sz="1800" b="0" dirty="0" smtClean="0">
              <a:cs typeface="Arial" panose="020B0604020202020204" pitchFamily="34" charset="0"/>
              <a:sym typeface="Wingdings" panose="05000000000000000000" pitchFamily="2" charset="2"/>
            </a:endParaRPr>
          </a:p>
          <a:p>
            <a:pPr marL="400050" lvl="1" indent="0" algn="just">
              <a:spcBef>
                <a:spcPct val="0"/>
              </a:spcBef>
            </a:pPr>
            <a:r>
              <a:rPr lang="en-GB" altLang="en-US" sz="1800" b="0" dirty="0">
                <a:cs typeface="Arial" panose="020B0604020202020204" pitchFamily="34" charset="0"/>
                <a:sym typeface="Wingdings" panose="05000000000000000000" pitchFamily="2" charset="2"/>
              </a:rPr>
              <a:t>	</a:t>
            </a:r>
            <a:r>
              <a:rPr lang="en-GB" altLang="en-US" sz="1800" b="0" dirty="0" smtClean="0">
                <a:cs typeface="Arial" panose="020B0604020202020204" pitchFamily="34" charset="0"/>
                <a:sym typeface="Wingdings" panose="05000000000000000000" pitchFamily="2" charset="2"/>
              </a:rPr>
              <a:t> Mandatory </a:t>
            </a:r>
            <a:r>
              <a:rPr lang="en-GB" altLang="en-US" sz="1800" dirty="0" smtClean="0">
                <a:solidFill>
                  <a:srgbClr val="34B980"/>
                </a:solidFill>
                <a:cs typeface="Arial" panose="020B0604020202020204" pitchFamily="34" charset="0"/>
                <a:sym typeface="Wingdings" panose="05000000000000000000" pitchFamily="2" charset="2"/>
              </a:rPr>
              <a:t>Ethics Assessment</a:t>
            </a:r>
            <a:endParaRPr lang="en-GB" altLang="en-US" sz="1800" dirty="0" smtClean="0">
              <a:solidFill>
                <a:srgbClr val="34B980"/>
              </a:solidFill>
              <a:cs typeface="Arial" panose="020B0604020202020204" pitchFamily="34" charset="0"/>
            </a:endParaRPr>
          </a:p>
          <a:p>
            <a:pPr marL="685800" lvl="1" indent="-285750" algn="just">
              <a:spcBef>
                <a:spcPct val="0"/>
              </a:spcBef>
              <a:buFont typeface="Wingdings" panose="05000000000000000000" pitchFamily="2" charset="2"/>
              <a:buChar char="§"/>
            </a:pPr>
            <a:endParaRPr lang="en-GB" altLang="en-US" sz="1800" b="0" i="0" dirty="0" smtClean="0">
              <a:cs typeface="Arial" panose="020B0604020202020204" pitchFamily="34" charset="0"/>
            </a:endParaRPr>
          </a:p>
          <a:p>
            <a:pPr marL="342900" indent="-342900" algn="just">
              <a:spcBef>
                <a:spcPct val="0"/>
              </a:spcBef>
              <a:buClr>
                <a:srgbClr val="0070C0"/>
              </a:buClr>
              <a:buFont typeface="Wingdings" panose="05000000000000000000" pitchFamily="2" charset="2"/>
              <a:buChar char="§"/>
            </a:pPr>
            <a:r>
              <a:rPr lang="en-GB" altLang="en-US" sz="1800" b="1" i="0" u="sng" dirty="0" smtClean="0">
                <a:cs typeface="Arial" panose="020B0604020202020204" pitchFamily="34" charset="0"/>
              </a:rPr>
              <a:t>Exclusive focus on civil applications? </a:t>
            </a:r>
            <a:r>
              <a:rPr lang="en-GB" altLang="en-US" sz="1800" b="1" u="sng" dirty="0" smtClean="0">
                <a:cs typeface="Arial" panose="020B0604020202020204" pitchFamily="34" charset="0"/>
              </a:rPr>
              <a:t>Yes / No</a:t>
            </a:r>
          </a:p>
          <a:p>
            <a:pPr marL="400050" lvl="1" indent="0" algn="just">
              <a:spcBef>
                <a:spcPct val="0"/>
              </a:spcBef>
              <a:buClr>
                <a:srgbClr val="0070C0"/>
              </a:buClr>
            </a:pPr>
            <a:endParaRPr lang="en-GB" altLang="en-US" sz="1800" i="0" dirty="0" smtClean="0">
              <a:cs typeface="Arial" panose="020B0604020202020204" pitchFamily="34" charset="0"/>
              <a:sym typeface="Wingdings" panose="05000000000000000000" pitchFamily="2" charset="2"/>
            </a:endParaRPr>
          </a:p>
          <a:p>
            <a:pPr marL="400050" lvl="1" indent="0" algn="just">
              <a:spcBef>
                <a:spcPct val="0"/>
              </a:spcBef>
              <a:buClr>
                <a:srgbClr val="0070C0"/>
              </a:buClr>
            </a:pPr>
            <a:r>
              <a:rPr lang="en-GB" altLang="en-US" sz="1800" dirty="0">
                <a:cs typeface="Arial" panose="020B0604020202020204" pitchFamily="34" charset="0"/>
                <a:sym typeface="Wingdings" panose="05000000000000000000" pitchFamily="2" charset="2"/>
              </a:rPr>
              <a:t>	</a:t>
            </a:r>
            <a:r>
              <a:rPr lang="en-GB" altLang="en-US" sz="1800" i="0" dirty="0" smtClean="0">
                <a:cs typeface="Arial" panose="020B0604020202020204" pitchFamily="34" charset="0"/>
                <a:sym typeface="Wingdings" panose="05000000000000000000" pitchFamily="2" charset="2"/>
              </a:rPr>
              <a:t> </a:t>
            </a:r>
            <a:r>
              <a:rPr lang="en-GB" altLang="en-US" sz="1800" b="0" dirty="0" smtClean="0">
                <a:cs typeface="Arial" panose="020B0604020202020204" pitchFamily="34" charset="0"/>
                <a:sym typeface="Wingdings" panose="05000000000000000000" pitchFamily="2" charset="2"/>
              </a:rPr>
              <a:t>Decision </a:t>
            </a:r>
            <a:r>
              <a:rPr lang="en-GB" altLang="en-US" sz="1800" b="0" dirty="0">
                <a:cs typeface="Arial" panose="020B0604020202020204" pitchFamily="34" charset="0"/>
                <a:sym typeface="Wingdings" panose="05000000000000000000" pitchFamily="2" charset="2"/>
              </a:rPr>
              <a:t>to </a:t>
            </a:r>
            <a:r>
              <a:rPr lang="en-GB" altLang="en-US" sz="1800" b="0" dirty="0" smtClean="0">
                <a:cs typeface="Arial" panose="020B0604020202020204" pitchFamily="34" charset="0"/>
                <a:sym typeface="Wingdings" panose="05000000000000000000" pitchFamily="2" charset="2"/>
              </a:rPr>
              <a:t>fund/reject </a:t>
            </a:r>
            <a:r>
              <a:rPr lang="en-GB" altLang="en-US" sz="1800" b="0" dirty="0">
                <a:cs typeface="Arial" panose="020B0604020202020204" pitchFamily="34" charset="0"/>
                <a:sym typeface="Wingdings" panose="05000000000000000000" pitchFamily="2" charset="2"/>
              </a:rPr>
              <a:t>the </a:t>
            </a:r>
            <a:r>
              <a:rPr lang="en-GB" altLang="en-US" sz="1800" b="0" dirty="0" smtClean="0">
                <a:cs typeface="Arial" panose="020B0604020202020204" pitchFamily="34" charset="0"/>
                <a:sym typeface="Wingdings" panose="05000000000000000000" pitchFamily="2" charset="2"/>
              </a:rPr>
              <a:t>action</a:t>
            </a:r>
          </a:p>
          <a:p>
            <a:pPr marL="742950" lvl="1" indent="-342900" algn="just">
              <a:spcBef>
                <a:spcPct val="0"/>
              </a:spcBef>
              <a:buFont typeface="Wingdings" panose="05000000000000000000" pitchFamily="2" charset="2"/>
              <a:buChar char="§"/>
            </a:pPr>
            <a:endParaRPr lang="en-GB" altLang="en-US" sz="1800" b="0" dirty="0">
              <a:cs typeface="Arial" panose="020B0604020202020204" pitchFamily="34" charset="0"/>
              <a:sym typeface="Wingdings" panose="05000000000000000000" pitchFamily="2" charset="2"/>
            </a:endParaRPr>
          </a:p>
          <a:p>
            <a:pPr marL="342900" indent="-342900" algn="just">
              <a:spcBef>
                <a:spcPct val="0"/>
              </a:spcBef>
              <a:buClr>
                <a:srgbClr val="0070C0"/>
              </a:buClr>
              <a:buFont typeface="Wingdings" panose="05000000000000000000" pitchFamily="2" charset="2"/>
              <a:buChar char="§"/>
            </a:pPr>
            <a:r>
              <a:rPr lang="en-US" altLang="en-US" sz="1800" b="1" i="0" u="sng" dirty="0">
                <a:cs typeface="Arial" panose="020B0604020202020204" pitchFamily="34" charset="0"/>
              </a:rPr>
              <a:t>Dual Use</a:t>
            </a:r>
            <a:r>
              <a:rPr lang="en-US" altLang="en-US" sz="1800" i="0" u="sng" dirty="0">
                <a:cs typeface="Arial" panose="020B0604020202020204" pitchFamily="34" charset="0"/>
              </a:rPr>
              <a:t> (Regulation 428/2009</a:t>
            </a:r>
            <a:r>
              <a:rPr lang="en-US" altLang="en-US" sz="1800" i="0" u="sng" dirty="0" smtClean="0">
                <a:cs typeface="Arial" panose="020B0604020202020204" pitchFamily="34" charset="0"/>
              </a:rPr>
              <a:t>) </a:t>
            </a:r>
          </a:p>
          <a:p>
            <a:pPr marL="342900" indent="-342900" algn="just">
              <a:spcBef>
                <a:spcPct val="0"/>
              </a:spcBef>
              <a:buClr>
                <a:srgbClr val="0070C0"/>
              </a:buClr>
              <a:buFont typeface="Wingdings" panose="05000000000000000000" pitchFamily="2" charset="2"/>
              <a:buChar char="§"/>
            </a:pPr>
            <a:endParaRPr lang="en-US" altLang="en-US" sz="1800" i="0" dirty="0">
              <a:cs typeface="Arial" panose="020B0604020202020204" pitchFamily="34" charset="0"/>
            </a:endParaRPr>
          </a:p>
          <a:p>
            <a:pPr marL="0" indent="0" algn="just">
              <a:spcBef>
                <a:spcPct val="0"/>
              </a:spcBef>
              <a:buClr>
                <a:srgbClr val="0070C0"/>
              </a:buClr>
            </a:pPr>
            <a:r>
              <a:rPr lang="en-US" altLang="en-US" sz="1800" i="0" dirty="0" smtClean="0">
                <a:cs typeface="Arial" panose="020B0604020202020204" pitchFamily="34" charset="0"/>
                <a:sym typeface="Wingdings" panose="05000000000000000000" pitchFamily="2" charset="2"/>
              </a:rPr>
              <a:t>	 A</a:t>
            </a:r>
            <a:r>
              <a:rPr lang="en-US" altLang="en-US" sz="1800" i="0" dirty="0" smtClean="0">
                <a:cs typeface="Arial" panose="020B0604020202020204" pitchFamily="34" charset="0"/>
              </a:rPr>
              <a:t>pplicants </a:t>
            </a:r>
            <a:r>
              <a:rPr lang="en-US" altLang="en-US" sz="1800" i="0" dirty="0">
                <a:cs typeface="Arial" panose="020B0604020202020204" pitchFamily="34" charset="0"/>
              </a:rPr>
              <a:t>declaration </a:t>
            </a:r>
            <a:endParaRPr lang="en-US" altLang="en-US" sz="1800" i="0" dirty="0" smtClean="0">
              <a:cs typeface="Arial" panose="020B0604020202020204" pitchFamily="34" charset="0"/>
            </a:endParaRPr>
          </a:p>
          <a:p>
            <a:pPr marL="0" indent="0" algn="just">
              <a:spcBef>
                <a:spcPct val="0"/>
              </a:spcBef>
              <a:buClr>
                <a:srgbClr val="0070C0"/>
              </a:buClr>
            </a:pPr>
            <a:r>
              <a:rPr lang="en-US" altLang="en-US" sz="1800" i="0" dirty="0" smtClean="0">
                <a:cs typeface="Arial" panose="020B0604020202020204" pitchFamily="34" charset="0"/>
                <a:sym typeface="Wingdings" panose="05000000000000000000" pitchFamily="2" charset="2"/>
              </a:rPr>
              <a:t>	 </a:t>
            </a:r>
            <a:r>
              <a:rPr lang="en-US" altLang="en-US" sz="1800" i="0" dirty="0" smtClean="0">
                <a:cs typeface="Arial" panose="020B0604020202020204" pitchFamily="34" charset="0"/>
              </a:rPr>
              <a:t>Grant Agreement Preparation</a:t>
            </a:r>
            <a:endParaRPr lang="en-US" altLang="en-US" sz="1800" i="0" dirty="0">
              <a:cs typeface="Arial" panose="020B0604020202020204" pitchFamily="34" charset="0"/>
            </a:endParaRPr>
          </a:p>
          <a:p>
            <a:pPr marL="400050" lvl="1" indent="0" algn="just">
              <a:spcBef>
                <a:spcPct val="0"/>
              </a:spcBef>
              <a:buClr>
                <a:srgbClr val="0070C0"/>
              </a:buClr>
            </a:pPr>
            <a:endParaRPr lang="en-GB" altLang="en-US" sz="1800" b="0" dirty="0" smtClean="0">
              <a:cs typeface="Arial" panose="020B0604020202020204" pitchFamily="34" charset="0"/>
              <a:sym typeface="Wingdings" panose="05000000000000000000" pitchFamily="2" charset="2"/>
            </a:endParaRPr>
          </a:p>
          <a:p>
            <a:pPr marL="400050" lvl="1" indent="0" algn="just">
              <a:spcBef>
                <a:spcPct val="0"/>
              </a:spcBef>
              <a:buClr>
                <a:srgbClr val="0070C0"/>
              </a:buClr>
            </a:pPr>
            <a:endParaRPr lang="en-GB" altLang="en-US" sz="1800" b="0" dirty="0">
              <a:cs typeface="Arial" panose="020B0604020202020204" pitchFamily="34" charset="0"/>
              <a:sym typeface="Wingdings" panose="05000000000000000000" pitchFamily="2" charset="2"/>
            </a:endParaRPr>
          </a:p>
          <a:p>
            <a:pPr marL="342900" indent="-342900" algn="just">
              <a:spcBef>
                <a:spcPct val="0"/>
              </a:spcBef>
              <a:buFont typeface="Arial" panose="020B0604020202020204" pitchFamily="34" charset="0"/>
              <a:buChar char="•"/>
            </a:pPr>
            <a:endParaRPr lang="en-GB" altLang="en-US" sz="2000" i="0" dirty="0" smtClean="0">
              <a:cs typeface="Arial" panose="020B0604020202020204" pitchFamily="34" charset="0"/>
            </a:endParaRPr>
          </a:p>
          <a:p>
            <a:pPr algn="just">
              <a:spcBef>
                <a:spcPct val="0"/>
              </a:spcBef>
            </a:pPr>
            <a:endParaRPr lang="en-GB" altLang="en-US" sz="2000" i="0" dirty="0" smtClean="0"/>
          </a:p>
        </p:txBody>
      </p:sp>
      <p:sp>
        <p:nvSpPr>
          <p:cNvPr id="16387" name="Title 1"/>
          <p:cNvSpPr>
            <a:spLocks noGrp="1"/>
          </p:cNvSpPr>
          <p:nvPr>
            <p:ph type="title"/>
          </p:nvPr>
        </p:nvSpPr>
        <p:spPr>
          <a:xfrm>
            <a:off x="446087" y="1340768"/>
            <a:ext cx="8581902" cy="792088"/>
          </a:xfrm>
        </p:spPr>
        <p:txBody>
          <a:bodyPr/>
          <a:lstStyle/>
          <a:p>
            <a:pPr algn="ct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sz="2400" dirty="0">
                <a:solidFill>
                  <a:srgbClr val="C00000"/>
                </a:solidFill>
                <a:cs typeface="Arial" panose="020B0604020202020204" pitchFamily="34" charset="0"/>
              </a:rPr>
              <a:t>Scientific questions </a:t>
            </a:r>
            <a:r>
              <a:rPr lang="en-GB" altLang="en-US" sz="2400" dirty="0" smtClean="0">
                <a:solidFill>
                  <a:srgbClr val="C00000"/>
                </a:solidFill>
                <a:cs typeface="Arial" panose="020B0604020202020204" pitchFamily="34" charset="0"/>
              </a:rPr>
              <a:t>(1/2)</a:t>
            </a:r>
            <a:br>
              <a:rPr lang="en-GB" altLang="en-US" sz="2400" dirty="0" smtClean="0">
                <a:solidFill>
                  <a:srgbClr val="C00000"/>
                </a:solidFill>
                <a:cs typeface="Arial" panose="020B0604020202020204" pitchFamily="34" charset="0"/>
              </a:rPr>
            </a:br>
            <a:r>
              <a:rPr lang="en-GB" altLang="en-US" sz="2400" dirty="0" err="1" smtClean="0">
                <a:solidFill>
                  <a:srgbClr val="C00000"/>
                </a:solidFill>
                <a:cs typeface="Arial" panose="020B0604020202020204" pitchFamily="34" charset="0"/>
              </a:rPr>
              <a:t>hESC</a:t>
            </a:r>
            <a:r>
              <a:rPr lang="en-GB" altLang="en-US" sz="2400" dirty="0" smtClean="0">
                <a:solidFill>
                  <a:srgbClr val="C00000"/>
                </a:solidFill>
                <a:cs typeface="Arial" panose="020B0604020202020204" pitchFamily="34" charset="0"/>
              </a:rPr>
              <a:t>, </a:t>
            </a:r>
            <a:r>
              <a:rPr lang="en-GB" altLang="en-US" sz="2400" dirty="0" err="1" smtClean="0">
                <a:solidFill>
                  <a:srgbClr val="C00000"/>
                </a:solidFill>
                <a:cs typeface="Arial" panose="020B0604020202020204" pitchFamily="34" charset="0"/>
              </a:rPr>
              <a:t>hE</a:t>
            </a:r>
            <a:r>
              <a:rPr lang="en-GB" altLang="en-US" sz="2400" dirty="0" smtClean="0">
                <a:solidFill>
                  <a:srgbClr val="C00000"/>
                </a:solidFill>
                <a:cs typeface="Arial" panose="020B0604020202020204" pitchFamily="34" charset="0"/>
              </a:rPr>
              <a:t>, </a:t>
            </a:r>
            <a:r>
              <a:rPr lang="en-GB" altLang="en-US" sz="2400" dirty="0" smtClean="0">
                <a:solidFill>
                  <a:srgbClr val="C00000"/>
                </a:solidFill>
                <a:cs typeface="Arial" panose="020B0604020202020204" pitchFamily="34" charset="0"/>
              </a:rPr>
              <a:t> </a:t>
            </a:r>
            <a:r>
              <a:rPr lang="en-GB" altLang="en-US" sz="2400" dirty="0" smtClean="0">
                <a:solidFill>
                  <a:srgbClr val="C00000"/>
                </a:solidFill>
                <a:cs typeface="Arial" panose="020B0604020202020204" pitchFamily="34" charset="0"/>
              </a:rPr>
              <a:t>civil focus, dual-use … </a:t>
            </a:r>
            <a:r>
              <a:rPr lang="en-GB" altLang="en-US" dirty="0" smtClean="0">
                <a:solidFill>
                  <a:srgbClr val="C00000"/>
                </a:solidFill>
                <a:latin typeface="Arial" panose="020B0604020202020204" pitchFamily="34" charset="0"/>
                <a:cs typeface="Arial" panose="020B0604020202020204" pitchFamily="34" charset="0"/>
              </a:rPr>
              <a:t/>
            </a:r>
            <a:br>
              <a:rPr lang="en-GB" altLang="en-US" dirty="0" smtClean="0">
                <a:solidFill>
                  <a:srgbClr val="C00000"/>
                </a:solidFill>
                <a:latin typeface="Arial" panose="020B0604020202020204" pitchFamily="34" charset="0"/>
                <a:cs typeface="Arial" panose="020B0604020202020204" pitchFamily="34" charset="0"/>
              </a:rPr>
            </a:br>
            <a:r>
              <a:rPr lang="en-GB" altLang="en-US" dirty="0" smtClean="0">
                <a:solidFill>
                  <a:srgbClr val="C00000"/>
                </a:solidFill>
              </a:rPr>
              <a:t> </a:t>
            </a:r>
          </a:p>
        </p:txBody>
      </p:sp>
    </p:spTree>
    <p:extLst>
      <p:ext uri="{BB962C8B-B14F-4D97-AF65-F5344CB8AC3E}">
        <p14:creationId xmlns:p14="http://schemas.microsoft.com/office/powerpoint/2010/main" val="1590160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74246" y="2708920"/>
            <a:ext cx="8226425" cy="3744416"/>
          </a:xfrm>
        </p:spPr>
        <p:txBody>
          <a:bodyPr/>
          <a:lstStyle/>
          <a:p>
            <a:pPr marL="0" indent="0" algn="just">
              <a:spcBef>
                <a:spcPct val="0"/>
              </a:spcBef>
            </a:pPr>
            <a:endParaRPr lang="en-GB" altLang="en-US" sz="2000" i="0" dirty="0" smtClean="0">
              <a:cs typeface="Arial" panose="020B0604020202020204" pitchFamily="34" charset="0"/>
            </a:endParaRPr>
          </a:p>
          <a:p>
            <a:pPr marL="342900" indent="-342900" algn="just">
              <a:spcBef>
                <a:spcPct val="0"/>
              </a:spcBef>
              <a:buClr>
                <a:srgbClr val="115595"/>
              </a:buClr>
              <a:buFont typeface="Wingdings" panose="05000000000000000000" pitchFamily="2" charset="2"/>
              <a:buChar char="§"/>
            </a:pPr>
            <a:r>
              <a:rPr lang="en-GB" altLang="en-US" sz="1800" b="1" i="0" dirty="0" smtClean="0">
                <a:cs typeface="Arial" panose="020B0604020202020204" pitchFamily="34" charset="0"/>
              </a:rPr>
              <a:t>Artificial intelligence? </a:t>
            </a:r>
          </a:p>
          <a:p>
            <a:pPr marL="0" indent="0" algn="just">
              <a:spcBef>
                <a:spcPct val="0"/>
              </a:spcBef>
              <a:buClr>
                <a:srgbClr val="0070C0"/>
              </a:buClr>
            </a:pPr>
            <a:r>
              <a:rPr lang="en-GB" altLang="en-US" sz="1800" b="1" i="0" dirty="0">
                <a:cs typeface="Arial" panose="020B0604020202020204" pitchFamily="34" charset="0"/>
              </a:rPr>
              <a:t> </a:t>
            </a:r>
            <a:r>
              <a:rPr lang="en-GB" altLang="en-US" sz="1800" b="1" i="0" dirty="0" smtClean="0">
                <a:cs typeface="Arial" panose="020B0604020202020204" pitchFamily="34" charset="0"/>
              </a:rPr>
              <a:t>   </a:t>
            </a:r>
            <a:r>
              <a:rPr lang="en-GB" altLang="en-US" sz="1800" dirty="0" smtClean="0">
                <a:cs typeface="Arial" panose="020B0604020202020204" pitchFamily="34" charset="0"/>
              </a:rPr>
              <a:t>Is </a:t>
            </a:r>
            <a:r>
              <a:rPr lang="en-GB" altLang="en-US" sz="1800" dirty="0">
                <a:cs typeface="Arial" panose="020B0604020202020204" pitchFamily="34" charset="0"/>
              </a:rPr>
              <a:t>it technically </a:t>
            </a:r>
            <a:r>
              <a:rPr lang="en-GB" altLang="en-US" sz="1800" dirty="0" smtClean="0">
                <a:cs typeface="Arial" panose="020B0604020202020204" pitchFamily="34" charset="0"/>
              </a:rPr>
              <a:t>robust?</a:t>
            </a:r>
          </a:p>
          <a:p>
            <a:pPr marL="400050" lvl="1" indent="0" algn="just">
              <a:spcBef>
                <a:spcPct val="0"/>
              </a:spcBef>
            </a:pPr>
            <a:endParaRPr lang="en-GB" altLang="en-US" sz="1800" b="0" i="0" dirty="0" smtClean="0">
              <a:cs typeface="Arial" panose="020B0604020202020204" pitchFamily="34" charset="0"/>
              <a:sym typeface="Wingdings" panose="05000000000000000000" pitchFamily="2" charset="2"/>
            </a:endParaRPr>
          </a:p>
          <a:p>
            <a:pPr marL="400050" lvl="1" indent="0" algn="just">
              <a:spcBef>
                <a:spcPct val="0"/>
              </a:spcBef>
            </a:pPr>
            <a:r>
              <a:rPr lang="en-GB" altLang="en-US" sz="1800" b="0" i="0" dirty="0" smtClean="0">
                <a:cs typeface="Arial" panose="020B0604020202020204" pitchFamily="34" charset="0"/>
                <a:sym typeface="Wingdings" panose="05000000000000000000" pitchFamily="2" charset="2"/>
              </a:rPr>
              <a:t> Assessed </a:t>
            </a:r>
            <a:r>
              <a:rPr lang="en-GB" altLang="en-US" sz="1800" b="0" i="0" dirty="0">
                <a:cs typeface="Arial" panose="020B0604020202020204" pitchFamily="34" charset="0"/>
                <a:sym typeface="Wingdings" panose="05000000000000000000" pitchFamily="2" charset="2"/>
              </a:rPr>
              <a:t>in the excellence </a:t>
            </a:r>
            <a:r>
              <a:rPr lang="en-GB" altLang="en-US" sz="1800" b="0" i="0" dirty="0" smtClean="0">
                <a:cs typeface="Arial" panose="020B0604020202020204" pitchFamily="34" charset="0"/>
                <a:sym typeface="Wingdings" panose="05000000000000000000" pitchFamily="2" charset="2"/>
              </a:rPr>
              <a:t>criterion</a:t>
            </a:r>
          </a:p>
          <a:p>
            <a:pPr marL="400050" lvl="1" indent="0" algn="just">
              <a:spcBef>
                <a:spcPct val="0"/>
              </a:spcBef>
              <a:buClr>
                <a:srgbClr val="0070C0"/>
              </a:buClr>
            </a:pPr>
            <a:r>
              <a:rPr lang="en-GB" altLang="en-US" sz="1800" b="0" i="0" dirty="0">
                <a:cs typeface="Arial" panose="020B0604020202020204" pitchFamily="34" charset="0"/>
                <a:sym typeface="Wingdings" panose="05000000000000000000" pitchFamily="2" charset="2"/>
              </a:rPr>
              <a:t> </a:t>
            </a:r>
            <a:r>
              <a:rPr lang="en-GB" altLang="en-US" sz="1800" b="0" i="0" dirty="0" smtClean="0">
                <a:cs typeface="Arial" panose="020B0604020202020204" pitchFamily="34" charset="0"/>
                <a:sym typeface="Wingdings" panose="05000000000000000000" pitchFamily="2" charset="2"/>
              </a:rPr>
              <a:t>T</a:t>
            </a:r>
            <a:r>
              <a:rPr lang="en-GB" altLang="en-US" sz="1800" b="0" dirty="0" smtClean="0">
                <a:cs typeface="Arial" panose="020B0604020202020204" pitchFamily="34" charset="0"/>
                <a:sym typeface="Wingdings" panose="05000000000000000000" pitchFamily="2" charset="2"/>
              </a:rPr>
              <a:t>aken </a:t>
            </a:r>
            <a:r>
              <a:rPr lang="en-GB" altLang="en-US" sz="1800" b="0" dirty="0">
                <a:cs typeface="Arial" panose="020B0604020202020204" pitchFamily="34" charset="0"/>
                <a:sym typeface="Wingdings" panose="05000000000000000000" pitchFamily="2" charset="2"/>
              </a:rPr>
              <a:t>into account by </a:t>
            </a:r>
            <a:r>
              <a:rPr lang="en-GB" altLang="en-US" sz="1800" dirty="0">
                <a:solidFill>
                  <a:srgbClr val="34B980"/>
                </a:solidFill>
                <a:cs typeface="Arial" panose="020B0604020202020204" pitchFamily="34" charset="0"/>
                <a:sym typeface="Wingdings" panose="05000000000000000000" pitchFamily="2" charset="2"/>
              </a:rPr>
              <a:t>ethics evaluators</a:t>
            </a:r>
          </a:p>
          <a:p>
            <a:pPr marL="400050" lvl="1" indent="0" algn="just">
              <a:spcBef>
                <a:spcPct val="0"/>
              </a:spcBef>
            </a:pPr>
            <a:endParaRPr lang="en-GB" altLang="en-US" sz="1800" b="0" dirty="0">
              <a:cs typeface="Arial" panose="020B0604020202020204" pitchFamily="34" charset="0"/>
            </a:endParaRPr>
          </a:p>
          <a:p>
            <a:pPr marL="285750" indent="-285750" algn="just">
              <a:spcBef>
                <a:spcPct val="0"/>
              </a:spcBef>
              <a:buClr>
                <a:srgbClr val="0F5494"/>
              </a:buClr>
              <a:buFont typeface="Wingdings" panose="05000000000000000000" pitchFamily="2" charset="2"/>
              <a:buChar char="§"/>
            </a:pPr>
            <a:r>
              <a:rPr lang="en-GB" altLang="en-US" sz="1800" b="1" i="0" dirty="0" smtClean="0">
                <a:cs typeface="Arial" panose="020B0604020202020204" pitchFamily="34" charset="0"/>
              </a:rPr>
              <a:t>Do no </a:t>
            </a:r>
            <a:r>
              <a:rPr lang="en-US" altLang="en-US" sz="1800" b="1" i="0" dirty="0" smtClean="0">
                <a:cs typeface="Arial" panose="020B0604020202020204" pitchFamily="34" charset="0"/>
              </a:rPr>
              <a:t>significant </a:t>
            </a:r>
            <a:r>
              <a:rPr lang="en-US" altLang="en-US" sz="1800" b="1" i="0" dirty="0">
                <a:cs typeface="Arial" panose="020B0604020202020204" pitchFamily="34" charset="0"/>
              </a:rPr>
              <a:t>harm</a:t>
            </a:r>
            <a:r>
              <a:rPr lang="en-US" altLang="en-US" sz="1800" i="0" dirty="0">
                <a:cs typeface="Arial" panose="020B0604020202020204" pitchFamily="34" charset="0"/>
              </a:rPr>
              <a:t> </a:t>
            </a:r>
            <a:r>
              <a:rPr lang="en-US" altLang="en-US" sz="1800" i="0" dirty="0" smtClean="0">
                <a:cs typeface="Arial" panose="020B0604020202020204" pitchFamily="34" charset="0"/>
              </a:rPr>
              <a:t>(DNSH</a:t>
            </a:r>
            <a:r>
              <a:rPr lang="en-US" altLang="en-US" sz="1800" i="0" dirty="0">
                <a:cs typeface="Arial" panose="020B0604020202020204" pitchFamily="34" charset="0"/>
              </a:rPr>
              <a:t>) principle </a:t>
            </a:r>
            <a:r>
              <a:rPr lang="en-US" altLang="en-US" sz="1800" i="0" dirty="0" smtClean="0">
                <a:cs typeface="Arial" panose="020B0604020202020204" pitchFamily="34" charset="0"/>
              </a:rPr>
              <a:t>('Taxonomy </a:t>
            </a:r>
            <a:r>
              <a:rPr lang="en-US" altLang="en-US" sz="1800" i="0" dirty="0">
                <a:cs typeface="Arial" panose="020B0604020202020204" pitchFamily="34" charset="0"/>
              </a:rPr>
              <a:t>Regulation' </a:t>
            </a:r>
            <a:r>
              <a:rPr lang="en-US" altLang="en-US" sz="1800" i="0" dirty="0" smtClean="0">
                <a:cs typeface="Arial" panose="020B0604020202020204" pitchFamily="34" charset="0"/>
              </a:rPr>
              <a:t>2020/852)</a:t>
            </a:r>
          </a:p>
          <a:p>
            <a:pPr marL="0" indent="0" algn="just">
              <a:spcBef>
                <a:spcPct val="0"/>
              </a:spcBef>
              <a:buClr>
                <a:srgbClr val="0070C0"/>
              </a:buClr>
            </a:pPr>
            <a:endParaRPr lang="en-US" altLang="en-US" sz="1800" i="0" dirty="0" smtClean="0">
              <a:cs typeface="Arial" panose="020B0604020202020204" pitchFamily="34" charset="0"/>
            </a:endParaRPr>
          </a:p>
          <a:p>
            <a:pPr marL="685800" lvl="1" indent="-285750" algn="just">
              <a:spcBef>
                <a:spcPct val="0"/>
              </a:spcBef>
              <a:buClr>
                <a:srgbClr val="115595"/>
              </a:buClr>
              <a:buFont typeface="Wingdings" panose="05000000000000000000" pitchFamily="2" charset="2"/>
              <a:buChar char="à"/>
            </a:pPr>
            <a:r>
              <a:rPr lang="en-GB" altLang="en-US" sz="1800" b="0" dirty="0" smtClean="0">
                <a:cs typeface="Arial" panose="020B0604020202020204" pitchFamily="34" charset="0"/>
                <a:sym typeface="Wingdings" panose="05000000000000000000" pitchFamily="2" charset="2"/>
              </a:rPr>
              <a:t>assessed in the excellence criterion</a:t>
            </a:r>
          </a:p>
          <a:p>
            <a:pPr marL="685800" lvl="1" indent="-285750" algn="just">
              <a:spcBef>
                <a:spcPct val="0"/>
              </a:spcBef>
              <a:buClr>
                <a:srgbClr val="115595"/>
              </a:buClr>
              <a:buFont typeface="Wingdings" panose="05000000000000000000" pitchFamily="2" charset="2"/>
              <a:buChar char="à"/>
            </a:pPr>
            <a:r>
              <a:rPr lang="en-GB" altLang="en-US" sz="1800" b="0" dirty="0" smtClean="0">
                <a:cs typeface="Arial" panose="020B0604020202020204" pitchFamily="34" charset="0"/>
                <a:sym typeface="Wingdings" panose="05000000000000000000" pitchFamily="2" charset="2"/>
              </a:rPr>
              <a:t>taken into account by </a:t>
            </a:r>
            <a:r>
              <a:rPr lang="en-GB" altLang="en-US" sz="1800" dirty="0" smtClean="0">
                <a:solidFill>
                  <a:srgbClr val="34B980"/>
                </a:solidFill>
                <a:cs typeface="Arial" panose="020B0604020202020204" pitchFamily="34" charset="0"/>
                <a:sym typeface="Wingdings" panose="05000000000000000000" pitchFamily="2" charset="2"/>
              </a:rPr>
              <a:t>ethics evaluators</a:t>
            </a:r>
          </a:p>
          <a:p>
            <a:pPr marL="400050" lvl="1" indent="0" algn="just">
              <a:spcBef>
                <a:spcPct val="0"/>
              </a:spcBef>
              <a:buClr>
                <a:srgbClr val="0070C0"/>
              </a:buClr>
            </a:pPr>
            <a:endParaRPr lang="en-GB" altLang="en-US" sz="1800" b="0" dirty="0" smtClean="0">
              <a:cs typeface="Arial" panose="020B0604020202020204" pitchFamily="34" charset="0"/>
              <a:sym typeface="Wingdings" panose="05000000000000000000" pitchFamily="2" charset="2"/>
            </a:endParaRPr>
          </a:p>
          <a:p>
            <a:pPr marL="400050" lvl="1" indent="0" algn="just">
              <a:spcBef>
                <a:spcPct val="0"/>
              </a:spcBef>
              <a:buClr>
                <a:srgbClr val="0070C0"/>
              </a:buClr>
            </a:pPr>
            <a:endParaRPr lang="en-GB" altLang="en-US" sz="1800" b="0" dirty="0">
              <a:cs typeface="Arial" panose="020B0604020202020204" pitchFamily="34" charset="0"/>
              <a:sym typeface="Wingdings" panose="05000000000000000000" pitchFamily="2" charset="2"/>
            </a:endParaRPr>
          </a:p>
          <a:p>
            <a:pPr marL="342900" indent="-342900" algn="just">
              <a:spcBef>
                <a:spcPct val="0"/>
              </a:spcBef>
              <a:buFont typeface="Arial" panose="020B0604020202020204" pitchFamily="34" charset="0"/>
              <a:buChar char="•"/>
            </a:pPr>
            <a:endParaRPr lang="en-GB" altLang="en-US" sz="2000" i="0" dirty="0" smtClean="0">
              <a:cs typeface="Arial" panose="020B0604020202020204" pitchFamily="34" charset="0"/>
            </a:endParaRPr>
          </a:p>
          <a:p>
            <a:pPr algn="just">
              <a:spcBef>
                <a:spcPct val="0"/>
              </a:spcBef>
            </a:pPr>
            <a:endParaRPr lang="en-GB" altLang="en-US" sz="2000" i="0" dirty="0" smtClean="0"/>
          </a:p>
        </p:txBody>
      </p:sp>
      <p:sp>
        <p:nvSpPr>
          <p:cNvPr id="16387" name="Title 1"/>
          <p:cNvSpPr>
            <a:spLocks noGrp="1"/>
          </p:cNvSpPr>
          <p:nvPr>
            <p:ph type="title"/>
          </p:nvPr>
        </p:nvSpPr>
        <p:spPr>
          <a:xfrm>
            <a:off x="473417" y="1484784"/>
            <a:ext cx="8199095" cy="792088"/>
          </a:xfrm>
        </p:spPr>
        <p:txBody>
          <a:bodyPr/>
          <a:lstStyle/>
          <a:p>
            <a:pPr algn="ct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sz="2400" dirty="0">
                <a:solidFill>
                  <a:srgbClr val="C00000"/>
                </a:solidFill>
                <a:cs typeface="Arial" panose="020B0604020202020204" pitchFamily="34" charset="0"/>
              </a:rPr>
              <a:t>Scientific questions </a:t>
            </a:r>
            <a:r>
              <a:rPr lang="en-GB" altLang="en-US" sz="2400" dirty="0" smtClean="0">
                <a:solidFill>
                  <a:srgbClr val="C00000"/>
                </a:solidFill>
                <a:cs typeface="Arial" panose="020B0604020202020204" pitchFamily="34" charset="0"/>
              </a:rPr>
              <a:t>(2/2) </a:t>
            </a:r>
            <a:br>
              <a:rPr lang="en-GB" altLang="en-US" sz="2400" dirty="0" smtClean="0">
                <a:solidFill>
                  <a:srgbClr val="C00000"/>
                </a:solidFill>
                <a:cs typeface="Arial" panose="020B0604020202020204" pitchFamily="34" charset="0"/>
              </a:rPr>
            </a:br>
            <a:r>
              <a:rPr lang="en-GB" altLang="en-US" sz="2400" dirty="0" smtClean="0">
                <a:solidFill>
                  <a:srgbClr val="C00000"/>
                </a:solidFill>
                <a:cs typeface="Arial" panose="020B0604020202020204" pitchFamily="34" charset="0"/>
              </a:rPr>
              <a:t>Artificial Intelligence, DNSH </a:t>
            </a:r>
            <a:r>
              <a:rPr lang="en-GB" altLang="en-US" dirty="0" smtClean="0">
                <a:solidFill>
                  <a:srgbClr val="C00000"/>
                </a:solidFill>
                <a:latin typeface="Arial" panose="020B0604020202020204" pitchFamily="34" charset="0"/>
                <a:cs typeface="Arial" panose="020B0604020202020204" pitchFamily="34" charset="0"/>
              </a:rPr>
              <a:t/>
            </a:r>
            <a:br>
              <a:rPr lang="en-GB" altLang="en-US" dirty="0" smtClean="0">
                <a:solidFill>
                  <a:srgbClr val="C00000"/>
                </a:solidFill>
                <a:latin typeface="Arial" panose="020B0604020202020204" pitchFamily="34" charset="0"/>
                <a:cs typeface="Arial" panose="020B0604020202020204" pitchFamily="34" charset="0"/>
              </a:rPr>
            </a:br>
            <a:r>
              <a:rPr lang="en-GB" altLang="en-US" dirty="0" smtClean="0">
                <a:solidFill>
                  <a:srgbClr val="C00000"/>
                </a:solidFill>
              </a:rPr>
              <a:t> </a:t>
            </a:r>
          </a:p>
        </p:txBody>
      </p:sp>
    </p:spTree>
    <p:extLst>
      <p:ext uri="{BB962C8B-B14F-4D97-AF65-F5344CB8AC3E}">
        <p14:creationId xmlns:p14="http://schemas.microsoft.com/office/powerpoint/2010/main" val="2985240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50794658"/>
              </p:ext>
            </p:extLst>
          </p:nvPr>
        </p:nvGraphicFramePr>
        <p:xfrm>
          <a:off x="457200" y="1340768"/>
          <a:ext cx="8226425"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719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a:r>
            <a:br>
              <a:rPr lang="en-IE" dirty="0" smtClean="0"/>
            </a:br>
            <a:r>
              <a:rPr lang="en-IE" sz="4400" dirty="0" smtClean="0"/>
              <a:t>The HE Application</a:t>
            </a:r>
            <a:endParaRPr lang="en-IE" sz="4400" dirty="0"/>
          </a:p>
        </p:txBody>
      </p:sp>
      <p:sp>
        <p:nvSpPr>
          <p:cNvPr id="3" name="Content Placeholder 2"/>
          <p:cNvSpPr>
            <a:spLocks noGrp="1"/>
          </p:cNvSpPr>
          <p:nvPr>
            <p:ph idx="1"/>
          </p:nvPr>
        </p:nvSpPr>
        <p:spPr/>
        <p:txBody>
          <a:bodyPr/>
          <a:lstStyle/>
          <a:p>
            <a:endParaRPr lang="en-IE" dirty="0" smtClean="0"/>
          </a:p>
          <a:p>
            <a:endParaRPr lang="en-IE" dirty="0"/>
          </a:p>
          <a:p>
            <a:r>
              <a:rPr lang="en-IE" dirty="0" smtClean="0"/>
              <a:t>https</a:t>
            </a:r>
            <a:r>
              <a:rPr lang="en-IE" dirty="0"/>
              <a:t>://ec.europa.eu/info/funding-tenders/opportunities/docs/2021-2027/horizon/temp-form/af/af_he-ria-ia_en.pdf</a:t>
            </a:r>
          </a:p>
        </p:txBody>
      </p:sp>
    </p:spTree>
    <p:extLst>
      <p:ext uri="{BB962C8B-B14F-4D97-AF65-F5344CB8AC3E}">
        <p14:creationId xmlns:p14="http://schemas.microsoft.com/office/powerpoint/2010/main" val="2934149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Your work </a:t>
            </a:r>
            <a:r>
              <a:rPr lang="en-IE" dirty="0"/>
              <a:t>e</a:t>
            </a:r>
            <a:r>
              <a:rPr lang="en-IE" dirty="0" smtClean="0"/>
              <a:t>thic matters, your institutions ethic is key </a:t>
            </a:r>
            <a:endParaRPr lang="en-IE"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475655" y="2311400"/>
            <a:ext cx="6264697" cy="428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823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45" y="1412776"/>
            <a:ext cx="8229600" cy="936625"/>
          </a:xfrm>
        </p:spPr>
        <p:txBody>
          <a:bodyPr/>
          <a:lstStyle/>
          <a:p>
            <a:r>
              <a:rPr lang="en-IE" dirty="0" smtClean="0"/>
              <a:t>HE Application form Declarations #6</a:t>
            </a:r>
            <a:endParaRPr lang="en-IE" dirty="0"/>
          </a:p>
        </p:txBody>
      </p:sp>
      <p:sp>
        <p:nvSpPr>
          <p:cNvPr id="3" name="Content Placeholder 2"/>
          <p:cNvSpPr>
            <a:spLocks noGrp="1"/>
          </p:cNvSpPr>
          <p:nvPr>
            <p:ph idx="1"/>
          </p:nvPr>
        </p:nvSpPr>
        <p:spPr/>
        <p:txBody>
          <a:bodyPr/>
          <a:lstStyle/>
          <a:p>
            <a:r>
              <a:rPr lang="en-US" sz="1800" dirty="0" smtClean="0"/>
              <a:t>“We </a:t>
            </a:r>
            <a:r>
              <a:rPr lang="en-US" sz="1800" dirty="0"/>
              <a:t>declare that the proposal complies with ethical principles (including the highest standards of research integrity as set out in the ALLEA European Code of Conduct for Research Integrity, as well as applicable international and national law, including the Charter of Fundamental Rights of the European Union and the European Convention on Human Rights and its Supplementary Protocols. Appropriate procedures, policies and structures are in place to foster responsible research practices, to prevent questionable research practices and research misconduct, and to handle allegations of breaches of the principles and standards in the Code of Conduct</a:t>
            </a:r>
            <a:r>
              <a:rPr lang="en-US" sz="1800" dirty="0" smtClean="0"/>
              <a:t>.” </a:t>
            </a:r>
            <a:endParaRPr lang="en-IE" sz="1800" dirty="0"/>
          </a:p>
        </p:txBody>
      </p:sp>
    </p:spTree>
    <p:extLst>
      <p:ext uri="{BB962C8B-B14F-4D97-AF65-F5344CB8AC3E}">
        <p14:creationId xmlns:p14="http://schemas.microsoft.com/office/powerpoint/2010/main" val="3954625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HE Declaration : citation of SOPs</a:t>
            </a:r>
            <a:endParaRPr lang="en-IE" dirty="0"/>
          </a:p>
        </p:txBody>
      </p:sp>
      <p:sp>
        <p:nvSpPr>
          <p:cNvPr id="3" name="Content Placeholder 2"/>
          <p:cNvSpPr>
            <a:spLocks noGrp="1"/>
          </p:cNvSpPr>
          <p:nvPr>
            <p:ph idx="1"/>
          </p:nvPr>
        </p:nvSpPr>
        <p:spPr/>
        <p:txBody>
          <a:bodyPr/>
          <a:lstStyle/>
          <a:p>
            <a:r>
              <a:rPr lang="en-US" dirty="0">
                <a:solidFill>
                  <a:srgbClr val="FF0000"/>
                </a:solidFill>
              </a:rPr>
              <a:t>Guideline for Promoting Research Integrity in Research Performing </a:t>
            </a:r>
            <a:r>
              <a:rPr lang="en-US" dirty="0" smtClean="0">
                <a:solidFill>
                  <a:srgbClr val="FF0000"/>
                </a:solidFill>
              </a:rPr>
              <a:t>Organizations</a:t>
            </a:r>
            <a:r>
              <a:rPr lang="en-US" dirty="0" smtClean="0"/>
              <a:t>; </a:t>
            </a:r>
            <a:r>
              <a:rPr lang="en-US" dirty="0"/>
              <a:t>The ‘Standard Operating Procedures for Research </a:t>
            </a:r>
            <a:r>
              <a:rPr lang="en-US" dirty="0" smtClean="0"/>
              <a:t>Integrity’</a:t>
            </a:r>
          </a:p>
          <a:p>
            <a:r>
              <a:rPr lang="en-IE" sz="1600" dirty="0" smtClean="0"/>
              <a:t>Research Environment, Supervision and mentoring, Training, Ethics Structures, Data Practices and Management, Collaboration practices, Publication Practices, declarations of Interest, Dealing with breeches</a:t>
            </a:r>
            <a:endParaRPr lang="en-IE" sz="1600" dirty="0"/>
          </a:p>
        </p:txBody>
      </p:sp>
      <p:sp>
        <p:nvSpPr>
          <p:cNvPr id="4" name="5-Point Star 3"/>
          <p:cNvSpPr/>
          <p:nvPr/>
        </p:nvSpPr>
        <p:spPr bwMode="auto">
          <a:xfrm>
            <a:off x="755576" y="4365104"/>
            <a:ext cx="914400" cy="914400"/>
          </a:xfrm>
          <a:prstGeom prst="star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IE"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4617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is Ethics?</a:t>
            </a:r>
            <a:endParaRPr lang="en-I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9549" y="2492896"/>
            <a:ext cx="3341077" cy="3529013"/>
          </a:xfrm>
        </p:spPr>
      </p:pic>
    </p:spTree>
    <p:extLst>
      <p:ext uri="{BB962C8B-B14F-4D97-AF65-F5344CB8AC3E}">
        <p14:creationId xmlns:p14="http://schemas.microsoft.com/office/powerpoint/2010/main" val="3836019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sz="2800" dirty="0" smtClean="0"/>
              <a:t>The ethics appraisal process </a:t>
            </a:r>
            <a:endParaRPr lang="en-IE" sz="2800" dirty="0"/>
          </a:p>
        </p:txBody>
      </p:sp>
      <p:sp>
        <p:nvSpPr>
          <p:cNvPr id="3" name="Subtitle 2"/>
          <p:cNvSpPr>
            <a:spLocks noGrp="1"/>
          </p:cNvSpPr>
          <p:nvPr>
            <p:ph type="subTitle" idx="1"/>
          </p:nvPr>
        </p:nvSpPr>
        <p:spPr/>
        <p:txBody>
          <a:bodyPr/>
          <a:lstStyle/>
          <a:p>
            <a:r>
              <a:rPr lang="en-IE" dirty="0" smtClean="0"/>
              <a:t>What to do !</a:t>
            </a:r>
            <a:endParaRPr lang="en-IE" dirty="0"/>
          </a:p>
        </p:txBody>
      </p:sp>
    </p:spTree>
    <p:extLst>
      <p:ext uri="{BB962C8B-B14F-4D97-AF65-F5344CB8AC3E}">
        <p14:creationId xmlns:p14="http://schemas.microsoft.com/office/powerpoint/2010/main" val="129276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US" altLang="en-US" sz="2800" smtClean="0">
                <a:solidFill>
                  <a:srgbClr val="C00000"/>
                </a:solidFill>
              </a:rPr>
              <a:t>Ethics Panels are </a:t>
            </a:r>
            <a:r>
              <a:rPr lang="en-US" altLang="en-US" sz="1400" smtClean="0">
                <a:solidFill>
                  <a:srgbClr val="C00000"/>
                </a:solidFill>
              </a:rPr>
              <a:t>(usually) </a:t>
            </a:r>
            <a:r>
              <a:rPr lang="en-US" altLang="en-US" sz="2800" smtClean="0">
                <a:solidFill>
                  <a:srgbClr val="C00000"/>
                </a:solidFill>
              </a:rPr>
              <a:t>risk averse</a:t>
            </a:r>
          </a:p>
        </p:txBody>
      </p:sp>
      <p:pic>
        <p:nvPicPr>
          <p:cNvPr id="3174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63713" y="1989138"/>
            <a:ext cx="4968875" cy="4319587"/>
          </a:xfrm>
        </p:spPr>
      </p:pic>
      <p:sp>
        <p:nvSpPr>
          <p:cNvPr id="31748" name="TextBox 3"/>
          <p:cNvSpPr txBox="1">
            <a:spLocks noChangeArrowheads="1"/>
          </p:cNvSpPr>
          <p:nvPr/>
        </p:nvSpPr>
        <p:spPr bwMode="auto">
          <a:xfrm>
            <a:off x="395288" y="404813"/>
            <a:ext cx="312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a:solidFill>
                  <a:srgbClr val="FFC000"/>
                </a:solidFill>
                <a:cs typeface="Arial" panose="020B0604020202020204" pitchFamily="34" charset="0"/>
              </a:rPr>
              <a:t>The ethics appraisal process</a:t>
            </a:r>
            <a:endParaRPr lang="en-GB" altLang="en-US">
              <a:solidFill>
                <a:srgbClr val="FFC000"/>
              </a:solidFill>
            </a:endParaRPr>
          </a:p>
        </p:txBody>
      </p:sp>
    </p:spTree>
    <p:extLst>
      <p:ext uri="{BB962C8B-B14F-4D97-AF65-F5344CB8AC3E}">
        <p14:creationId xmlns:p14="http://schemas.microsoft.com/office/powerpoint/2010/main" val="1828607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323850" y="1412875"/>
            <a:ext cx="8496300" cy="5111750"/>
          </a:xfrm>
        </p:spPr>
        <p:txBody>
          <a:bodyPr/>
          <a:lstStyle/>
          <a:p>
            <a:pPr marL="57150" indent="0" algn="just" defTabSz="914400">
              <a:lnSpc>
                <a:spcPct val="115000"/>
              </a:lnSpc>
              <a:spcBef>
                <a:spcPct val="10000"/>
              </a:spcBef>
              <a:buClr>
                <a:srgbClr val="990033"/>
              </a:buClr>
              <a:defRPr/>
            </a:pPr>
            <a:r>
              <a:rPr lang="en-GB" altLang="en-US" sz="3000" b="1" i="0" dirty="0" smtClean="0">
                <a:solidFill>
                  <a:srgbClr val="00B050"/>
                </a:solidFill>
                <a:latin typeface="+mj-lt"/>
                <a:cs typeface="Arial" pitchFamily="34" charset="0"/>
              </a:rPr>
              <a:t>(1a) Ethics Issues Table – proposal application form</a:t>
            </a:r>
          </a:p>
          <a:p>
            <a:pPr marL="57150" indent="0" algn="just" defTabSz="914400">
              <a:lnSpc>
                <a:spcPct val="115000"/>
              </a:lnSpc>
              <a:spcBef>
                <a:spcPct val="10000"/>
              </a:spcBef>
              <a:buClr>
                <a:srgbClr val="990033"/>
              </a:buClr>
              <a:defRPr/>
            </a:pPr>
            <a:endParaRPr lang="en-US" altLang="en-US" sz="3000" b="1" dirty="0" smtClean="0">
              <a:latin typeface="+mj-lt"/>
              <a:cs typeface="Arial" pitchFamily="34" charset="0"/>
            </a:endParaRPr>
          </a:p>
          <a:p>
            <a:pPr marL="57150" indent="0" algn="just" defTabSz="914400">
              <a:lnSpc>
                <a:spcPct val="115000"/>
              </a:lnSpc>
              <a:spcBef>
                <a:spcPct val="10000"/>
              </a:spcBef>
              <a:buClr>
                <a:srgbClr val="990033"/>
              </a:buClr>
              <a:defRPr/>
            </a:pPr>
            <a:r>
              <a:rPr lang="en-US" altLang="en-US" sz="1800" b="1" dirty="0" smtClean="0">
                <a:latin typeface="+mj-lt"/>
                <a:cs typeface="Arial" pitchFamily="34" charset="0"/>
              </a:rPr>
              <a:t>To be </a:t>
            </a:r>
            <a:r>
              <a:rPr lang="en-US" altLang="en-US" sz="1800" b="1" dirty="0">
                <a:latin typeface="+mj-lt"/>
                <a:cs typeface="Arial" pitchFamily="34" charset="0"/>
              </a:rPr>
              <a:t>completed as an essential part of </a:t>
            </a:r>
            <a:r>
              <a:rPr lang="en-US" altLang="en-US" sz="1800" b="1" dirty="0" smtClean="0">
                <a:latin typeface="+mj-lt"/>
                <a:cs typeface="Arial" pitchFamily="34" charset="0"/>
              </a:rPr>
              <a:t>the </a:t>
            </a:r>
            <a:r>
              <a:rPr lang="en-US" altLang="en-US" sz="1800" b="1" dirty="0">
                <a:latin typeface="+mj-lt"/>
                <a:cs typeface="Arial" pitchFamily="34" charset="0"/>
              </a:rPr>
              <a:t>proposal</a:t>
            </a:r>
            <a:endParaRPr lang="en-GB" altLang="en-US" sz="1800" b="1" dirty="0" smtClean="0">
              <a:latin typeface="+mj-lt"/>
              <a:cs typeface="Arial" pitchFamily="34" charset="0"/>
            </a:endParaRPr>
          </a:p>
          <a:p>
            <a:pPr marL="0" indent="0">
              <a:defRPr/>
            </a:pPr>
            <a:endParaRPr lang="en-US" altLang="en-US" sz="1000" b="1" i="0" dirty="0" smtClean="0">
              <a:latin typeface="+mj-lt"/>
              <a:cs typeface="Arial" pitchFamily="34" charset="0"/>
            </a:endParaRPr>
          </a:p>
          <a:p>
            <a:pPr marL="0" indent="0">
              <a:defRPr/>
            </a:pPr>
            <a:endParaRPr lang="en-GB" altLang="en-US" sz="2200" b="1" i="0" dirty="0" smtClean="0">
              <a:solidFill>
                <a:srgbClr val="FF0000"/>
              </a:solidFill>
              <a:latin typeface="+mj-lt"/>
              <a:cs typeface="Arial" pitchFamily="34" charset="0"/>
            </a:endParaRPr>
          </a:p>
          <a:p>
            <a:pPr marL="457200" indent="-457200">
              <a:defRPr/>
            </a:pPr>
            <a:endParaRPr lang="en-GB" altLang="en-US" dirty="0" smtClean="0">
              <a:latin typeface="+mj-lt"/>
            </a:endParaRPr>
          </a:p>
          <a:p>
            <a:pPr marL="457200" indent="-457200">
              <a:defRPr/>
            </a:pPr>
            <a:endParaRPr lang="en-GB" altLang="en-US" dirty="0">
              <a:latin typeface="+mj-lt"/>
            </a:endParaRPr>
          </a:p>
          <a:p>
            <a:pPr marL="457200" indent="-457200">
              <a:defRPr/>
            </a:pPr>
            <a:endParaRPr lang="en-GB" altLang="en-US" dirty="0" smtClean="0">
              <a:latin typeface="+mj-lt"/>
            </a:endParaRPr>
          </a:p>
          <a:p>
            <a:pPr marL="457200" indent="-457200">
              <a:defRPr/>
            </a:pPr>
            <a:endParaRPr lang="en-GB" altLang="en-US" dirty="0">
              <a:latin typeface="+mj-lt"/>
            </a:endParaRPr>
          </a:p>
          <a:p>
            <a:pPr marL="57150" lvl="0" indent="0" algn="just" defTabSz="914400">
              <a:lnSpc>
                <a:spcPct val="115000"/>
              </a:lnSpc>
              <a:spcBef>
                <a:spcPct val="10000"/>
              </a:spcBef>
              <a:buClr>
                <a:srgbClr val="990033"/>
              </a:buClr>
              <a:defRPr/>
            </a:pPr>
            <a:r>
              <a:rPr lang="en-GB" altLang="en-US" sz="1800" b="1" i="0" dirty="0" smtClean="0">
                <a:cs typeface="Arial" pitchFamily="34" charset="0"/>
              </a:rPr>
              <a:t>If any YES… </a:t>
            </a:r>
            <a:r>
              <a:rPr lang="en-GB" altLang="en-US" sz="1800" b="1" i="0" dirty="0" smtClean="0">
                <a:cs typeface="Arial" pitchFamily="34" charset="0"/>
                <a:sym typeface="Wingdings" panose="05000000000000000000" pitchFamily="2" charset="2"/>
              </a:rPr>
              <a:t> </a:t>
            </a:r>
            <a:r>
              <a:rPr lang="en-GB" altLang="en-US" sz="2000" b="1" i="0" dirty="0" smtClean="0">
                <a:solidFill>
                  <a:srgbClr val="00B050"/>
                </a:solidFill>
                <a:cs typeface="Arial" pitchFamily="34" charset="0"/>
              </a:rPr>
              <a:t>Ethics </a:t>
            </a:r>
            <a:r>
              <a:rPr lang="en-GB" altLang="en-US" sz="2000" b="1" i="0" dirty="0">
                <a:solidFill>
                  <a:srgbClr val="00B050"/>
                </a:solidFill>
                <a:cs typeface="Arial" pitchFamily="34" charset="0"/>
              </a:rPr>
              <a:t>Self-assessment </a:t>
            </a:r>
          </a:p>
          <a:p>
            <a:pPr marL="457200" indent="-457200">
              <a:defRPr/>
            </a:pPr>
            <a:endParaRPr lang="en-GB" altLang="en-US" sz="2000" i="0" dirty="0">
              <a:latin typeface="+mj-lt"/>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03843990"/>
              </p:ext>
            </p:extLst>
          </p:nvPr>
        </p:nvGraphicFramePr>
        <p:xfrm>
          <a:off x="467544" y="3538696"/>
          <a:ext cx="7704856" cy="2194560"/>
        </p:xfrm>
        <a:graphic>
          <a:graphicData uri="http://schemas.openxmlformats.org/drawingml/2006/table">
            <a:tbl>
              <a:tblPr firstRow="1" firstCol="1" bandRow="1"/>
              <a:tblGrid>
                <a:gridCol w="6564112">
                  <a:extLst>
                    <a:ext uri="{9D8B030D-6E8A-4147-A177-3AD203B41FA5}">
                      <a16:colId xmlns:a16="http://schemas.microsoft.com/office/drawing/2014/main" val="4234997611"/>
                    </a:ext>
                  </a:extLst>
                </a:gridCol>
                <a:gridCol w="1140744">
                  <a:extLst>
                    <a:ext uri="{9D8B030D-6E8A-4147-A177-3AD203B41FA5}">
                      <a16:colId xmlns:a16="http://schemas.microsoft.com/office/drawing/2014/main" val="1171356149"/>
                    </a:ext>
                  </a:extLst>
                </a:gridCol>
              </a:tblGrid>
              <a:tr h="188600">
                <a:tc>
                  <a:txBody>
                    <a:bodyPr/>
                    <a:lstStyle/>
                    <a:p>
                      <a:pPr algn="ctr">
                        <a:spcAft>
                          <a:spcPts val="1000"/>
                        </a:spcAft>
                        <a:tabLst>
                          <a:tab pos="540385" algn="l"/>
                          <a:tab pos="900430" algn="l"/>
                        </a:tabLst>
                      </a:pPr>
                      <a:r>
                        <a:rPr lang="en-GB" sz="1800" b="1" dirty="0">
                          <a:solidFill>
                            <a:srgbClr val="FFFFFF"/>
                          </a:solidFill>
                          <a:effectLst/>
                          <a:latin typeface="Cambria" panose="02040503050406030204" pitchFamily="18" charset="0"/>
                          <a:ea typeface="Times New Roman" panose="02020603050405020304" pitchFamily="18" charset="0"/>
                          <a:cs typeface="Calibri" panose="020F0502020204030204" pitchFamily="34" charset="0"/>
                        </a:rPr>
                        <a:t>Section 1: HUMAN EMBRYONIC STEM CELLS AND HUMAN EMBRYOS</a:t>
                      </a:r>
                      <a:endParaRPr lang="en-GB" sz="2800" dirty="0">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1000"/>
                        </a:spcAft>
                      </a:pPr>
                      <a:r>
                        <a:rPr lang="en-GB" sz="1800" dirty="0" smtClean="0">
                          <a:solidFill>
                            <a:srgbClr val="FFFFFF"/>
                          </a:solidFill>
                          <a:effectLst/>
                          <a:latin typeface="Cambria" panose="02040503050406030204" pitchFamily="18" charset="0"/>
                          <a:ea typeface="Times New Roman" panose="02020603050405020304" pitchFamily="18" charset="0"/>
                          <a:cs typeface="Calibri" panose="020F0502020204030204" pitchFamily="34" charset="0"/>
                        </a:rPr>
                        <a:t>YES/no</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4222190296"/>
                  </a:ext>
                </a:extLst>
              </a:tr>
              <a:tr h="188600">
                <a:tc>
                  <a:txBody>
                    <a:bodyPr/>
                    <a:lstStyle/>
                    <a:p>
                      <a:pPr algn="just">
                        <a:spcAft>
                          <a:spcPts val="600"/>
                        </a:spcAft>
                        <a:tabLst>
                          <a:tab pos="540385" algn="l"/>
                          <a:tab pos="900430" algn="l"/>
                        </a:tabLst>
                      </a:pPr>
                      <a:r>
                        <a:rPr lang="en-GB" sz="1800" b="1" dirty="0" smtClean="0">
                          <a:effectLst/>
                          <a:latin typeface="Cambria" panose="02040503050406030204" pitchFamily="18" charset="0"/>
                          <a:ea typeface="Times New Roman" panose="02020603050405020304" pitchFamily="18" charset="0"/>
                          <a:cs typeface="Calibri" panose="020F0502020204030204" pitchFamily="34" charset="0"/>
                        </a:rPr>
                        <a:t>Does this </a:t>
                      </a:r>
                      <a:r>
                        <a:rPr lang="en-GB" sz="1800" b="1" dirty="0">
                          <a:effectLst/>
                          <a:latin typeface="Cambria" panose="02040503050406030204" pitchFamily="18" charset="0"/>
                          <a:ea typeface="Times New Roman" panose="02020603050405020304" pitchFamily="18" charset="0"/>
                          <a:cs typeface="Calibri" panose="020F0502020204030204" pitchFamily="34" charset="0"/>
                        </a:rPr>
                        <a:t>activity </a:t>
                      </a:r>
                      <a:r>
                        <a:rPr lang="en-GB" sz="1800" b="1" dirty="0" smtClean="0">
                          <a:effectLst/>
                          <a:latin typeface="Cambria" panose="02040503050406030204" pitchFamily="18" charset="0"/>
                          <a:ea typeface="Times New Roman" panose="02020603050405020304" pitchFamily="18" charset="0"/>
                          <a:cs typeface="Calibri" panose="020F0502020204030204" pitchFamily="34" charset="0"/>
                        </a:rPr>
                        <a:t>involve </a:t>
                      </a:r>
                      <a:r>
                        <a:rPr lang="en-GB" sz="1800" b="1" dirty="0">
                          <a:effectLst/>
                          <a:latin typeface="Cambria" panose="02040503050406030204" pitchFamily="18" charset="0"/>
                          <a:ea typeface="Times New Roman" panose="02020603050405020304" pitchFamily="18" charset="0"/>
                          <a:cs typeface="Calibri" panose="020F0502020204030204" pitchFamily="34" charset="0"/>
                        </a:rPr>
                        <a:t>Human Embryonic Stem Cells (</a:t>
                      </a:r>
                      <a:r>
                        <a:rPr lang="en-GB" sz="1800" b="1" dirty="0" err="1">
                          <a:effectLst/>
                          <a:latin typeface="Cambria" panose="02040503050406030204" pitchFamily="18" charset="0"/>
                          <a:ea typeface="Times New Roman" panose="02020603050405020304" pitchFamily="18" charset="0"/>
                          <a:cs typeface="Calibri" panose="020F0502020204030204" pitchFamily="34" charset="0"/>
                        </a:rPr>
                        <a:t>hESCs</a:t>
                      </a:r>
                      <a:r>
                        <a:rPr lang="en-GB" sz="1800" b="1" dirty="0">
                          <a:effectLst/>
                          <a:latin typeface="Cambria" panose="02040503050406030204" pitchFamily="18" charset="0"/>
                          <a:ea typeface="Times New Roman" panose="02020603050405020304" pitchFamily="18" charset="0"/>
                          <a:cs typeface="Calibri" panose="020F0502020204030204" pitchFamily="34"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800" dirty="0">
                          <a:effectLst/>
                          <a:latin typeface="Cambria" panose="02040503050406030204" pitchFamily="18" charset="0"/>
                          <a:ea typeface="Times New Roman" panose="02020603050405020304" pitchFamily="18" charset="0"/>
                          <a:cs typeface="Calibri" panose="020F0502020204030204" pitchFamily="34"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520877"/>
                  </a:ext>
                </a:extLst>
              </a:tr>
              <a:tr h="188600">
                <a:tc>
                  <a:txBody>
                    <a:bodyPr/>
                    <a:lstStyle/>
                    <a:p>
                      <a:pPr algn="just">
                        <a:spcAft>
                          <a:spcPts val="600"/>
                        </a:spcAft>
                        <a:tabLst>
                          <a:tab pos="540385" algn="l"/>
                          <a:tab pos="900430" algn="l"/>
                        </a:tabLst>
                      </a:pPr>
                      <a:r>
                        <a:rPr lang="en-GB" sz="1800" b="1" dirty="0" smtClean="0">
                          <a:effectLst/>
                          <a:latin typeface="Cambria" panose="02040503050406030204" pitchFamily="18" charset="0"/>
                          <a:ea typeface="Times New Roman" panose="02020603050405020304" pitchFamily="18" charset="0"/>
                          <a:cs typeface="Calibri" panose="020F0502020204030204" pitchFamily="34" charset="0"/>
                        </a:rPr>
                        <a:t>Does </a:t>
                      </a:r>
                      <a:r>
                        <a:rPr lang="en-GB" sz="1800" b="1" baseline="0" dirty="0" smtClean="0">
                          <a:effectLst/>
                          <a:latin typeface="Cambria" panose="02040503050406030204" pitchFamily="18" charset="0"/>
                          <a:ea typeface="Times New Roman" panose="02020603050405020304" pitchFamily="18" charset="0"/>
                          <a:cs typeface="Calibri" panose="020F0502020204030204" pitchFamily="34" charset="0"/>
                        </a:rPr>
                        <a:t>t</a:t>
                      </a:r>
                      <a:r>
                        <a:rPr lang="en-GB" sz="1800" b="1" dirty="0" smtClean="0">
                          <a:effectLst/>
                          <a:latin typeface="Cambria" panose="02040503050406030204" pitchFamily="18" charset="0"/>
                          <a:ea typeface="Times New Roman" panose="02020603050405020304" pitchFamily="18" charset="0"/>
                          <a:cs typeface="Calibri" panose="020F0502020204030204" pitchFamily="34" charset="0"/>
                        </a:rPr>
                        <a:t>his </a:t>
                      </a:r>
                      <a:r>
                        <a:rPr lang="en-GB" sz="1800" b="1" dirty="0">
                          <a:effectLst/>
                          <a:latin typeface="Cambria" panose="02040503050406030204" pitchFamily="18" charset="0"/>
                          <a:ea typeface="Times New Roman" panose="02020603050405020304" pitchFamily="18" charset="0"/>
                          <a:cs typeface="Calibri" panose="020F0502020204030204" pitchFamily="34" charset="0"/>
                        </a:rPr>
                        <a:t>activity </a:t>
                      </a:r>
                      <a:r>
                        <a:rPr lang="en-GB" sz="1800" b="1" dirty="0" smtClean="0">
                          <a:effectLst/>
                          <a:latin typeface="Cambria" panose="02040503050406030204" pitchFamily="18" charset="0"/>
                          <a:ea typeface="Times New Roman" panose="02020603050405020304" pitchFamily="18" charset="0"/>
                          <a:cs typeface="Calibri" panose="020F0502020204030204" pitchFamily="34" charset="0"/>
                        </a:rPr>
                        <a:t>involve </a:t>
                      </a:r>
                      <a:r>
                        <a:rPr lang="en-GB" sz="1800" b="1" dirty="0">
                          <a:effectLst/>
                          <a:latin typeface="Cambria" panose="02040503050406030204" pitchFamily="18" charset="0"/>
                          <a:ea typeface="Times New Roman" panose="02020603050405020304" pitchFamily="18" charset="0"/>
                          <a:cs typeface="Calibri" panose="020F0502020204030204" pitchFamily="34" charset="0"/>
                        </a:rPr>
                        <a:t>the use of living (viable or non-viable) human embryos.</a:t>
                      </a:r>
                      <a:endParaRPr lang="en-GB" sz="2800" dirty="0">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800">
                          <a:effectLst/>
                          <a:latin typeface="Cambria" panose="02040503050406030204" pitchFamily="18" charset="0"/>
                          <a:ea typeface="Times New Roman" panose="02020603050405020304" pitchFamily="18" charset="0"/>
                          <a:cs typeface="Calibri" panose="020F0502020204030204" pitchFamily="34" charset="0"/>
                        </a:rPr>
                        <a:t> </a:t>
                      </a:r>
                      <a:endParaRPr lang="en-GB"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97097"/>
                  </a:ext>
                </a:extLst>
              </a:tr>
              <a:tr h="94300">
                <a:tc>
                  <a:txBody>
                    <a:bodyPr/>
                    <a:lstStyle/>
                    <a:p>
                      <a:pPr algn="ctr">
                        <a:spcAft>
                          <a:spcPts val="1000"/>
                        </a:spcAft>
                      </a:pPr>
                      <a:r>
                        <a:rPr lang="en-GB" sz="1800" b="1" dirty="0">
                          <a:solidFill>
                            <a:srgbClr val="FFFFFF"/>
                          </a:solidFill>
                          <a:effectLst/>
                          <a:latin typeface="Cambria" panose="02040503050406030204" pitchFamily="18" charset="0"/>
                          <a:ea typeface="Times New Roman" panose="02020603050405020304" pitchFamily="18" charset="0"/>
                          <a:cs typeface="Calibri" panose="020F0502020204030204" pitchFamily="34" charset="0"/>
                        </a:rPr>
                        <a:t>Section 2:</a:t>
                      </a:r>
                      <a:r>
                        <a:rPr lang="en-GB" sz="1800" b="1" dirty="0">
                          <a:solidFill>
                            <a:srgbClr val="FFFF00"/>
                          </a:solidFill>
                          <a:effectLst/>
                          <a:latin typeface="Cambria" panose="02040503050406030204" pitchFamily="18" charset="0"/>
                          <a:ea typeface="Times New Roman" panose="02020603050405020304" pitchFamily="18" charset="0"/>
                          <a:cs typeface="Calibri" panose="020F0502020204030204" pitchFamily="34" charset="0"/>
                        </a:rPr>
                        <a:t> </a:t>
                      </a:r>
                      <a:r>
                        <a:rPr lang="en-GB" sz="1800" b="1" dirty="0">
                          <a:solidFill>
                            <a:srgbClr val="FFFFFF"/>
                          </a:solidFill>
                          <a:effectLst/>
                          <a:latin typeface="Cambria" panose="02040503050406030204" pitchFamily="18" charset="0"/>
                          <a:ea typeface="Times New Roman" panose="02020603050405020304" pitchFamily="18" charset="0"/>
                          <a:cs typeface="Calibri" panose="020F0502020204030204" pitchFamily="34" charset="0"/>
                        </a:rPr>
                        <a:t>HUMANS</a:t>
                      </a:r>
                      <a:endParaRPr lang="en-GB" sz="2800" dirty="0">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1000"/>
                        </a:spcAft>
                      </a:pPr>
                      <a:r>
                        <a:rPr lang="en-GB" sz="1800" dirty="0" smtClean="0">
                          <a:solidFill>
                            <a:srgbClr val="FFFFFF"/>
                          </a:solidFill>
                          <a:effectLst/>
                          <a:latin typeface="Cambria" panose="02040503050406030204" pitchFamily="18" charset="0"/>
                          <a:ea typeface="Times New Roman" panose="02020603050405020304" pitchFamily="18" charset="0"/>
                          <a:cs typeface="Calibri" panose="020F0502020204030204" pitchFamily="34" charset="0"/>
                        </a:rPr>
                        <a:t>YES/no</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4100535967"/>
                  </a:ext>
                </a:extLst>
              </a:tr>
              <a:tr h="94300">
                <a:tc>
                  <a:txBody>
                    <a:bodyPr/>
                    <a:lstStyle/>
                    <a:p>
                      <a:pPr algn="just">
                        <a:spcAft>
                          <a:spcPts val="600"/>
                        </a:spcAft>
                      </a:pPr>
                      <a:r>
                        <a:rPr lang="en-GB" sz="1800" b="1" dirty="0" smtClean="0">
                          <a:effectLst/>
                          <a:latin typeface="Cambria" panose="02040503050406030204" pitchFamily="18" charset="0"/>
                          <a:ea typeface="Times New Roman" panose="02020603050405020304" pitchFamily="18" charset="0"/>
                          <a:cs typeface="Calibri" panose="020F0502020204030204" pitchFamily="34" charset="0"/>
                        </a:rPr>
                        <a:t>Does</a:t>
                      </a:r>
                      <a:r>
                        <a:rPr lang="en-GB" sz="1800" b="1" baseline="0" dirty="0" smtClean="0">
                          <a:effectLst/>
                          <a:latin typeface="Cambria" panose="02040503050406030204" pitchFamily="18" charset="0"/>
                          <a:ea typeface="Times New Roman" panose="02020603050405020304" pitchFamily="18" charset="0"/>
                          <a:cs typeface="Calibri" panose="020F0502020204030204" pitchFamily="34" charset="0"/>
                        </a:rPr>
                        <a:t> t</a:t>
                      </a:r>
                      <a:r>
                        <a:rPr lang="en-GB" sz="1800" b="1" dirty="0" smtClean="0">
                          <a:effectLst/>
                          <a:latin typeface="Cambria" panose="02040503050406030204" pitchFamily="18" charset="0"/>
                          <a:ea typeface="Times New Roman" panose="02020603050405020304" pitchFamily="18" charset="0"/>
                          <a:cs typeface="Calibri" panose="020F0502020204030204" pitchFamily="34" charset="0"/>
                        </a:rPr>
                        <a:t>his </a:t>
                      </a:r>
                      <a:r>
                        <a:rPr lang="en-GB" sz="1800" b="1" dirty="0">
                          <a:effectLst/>
                          <a:latin typeface="Cambria" panose="02040503050406030204" pitchFamily="18" charset="0"/>
                          <a:ea typeface="Times New Roman" panose="02020603050405020304" pitchFamily="18" charset="0"/>
                          <a:cs typeface="Calibri" panose="020F0502020204030204" pitchFamily="34" charset="0"/>
                        </a:rPr>
                        <a:t>activity </a:t>
                      </a:r>
                      <a:r>
                        <a:rPr lang="en-GB" sz="1800" b="1" dirty="0" smtClean="0">
                          <a:effectLst/>
                          <a:latin typeface="Cambria" panose="02040503050406030204" pitchFamily="18" charset="0"/>
                          <a:ea typeface="Times New Roman" panose="02020603050405020304" pitchFamily="18" charset="0"/>
                          <a:cs typeface="Calibri" panose="020F0502020204030204" pitchFamily="34" charset="0"/>
                        </a:rPr>
                        <a:t>involve </a:t>
                      </a:r>
                      <a:r>
                        <a:rPr lang="en-GB" sz="1800" b="1" dirty="0">
                          <a:effectLst/>
                          <a:latin typeface="Cambria" panose="02040503050406030204" pitchFamily="18" charset="0"/>
                          <a:ea typeface="Times New Roman" panose="02020603050405020304" pitchFamily="18" charset="0"/>
                          <a:cs typeface="Calibri" panose="020F0502020204030204" pitchFamily="34" charset="0"/>
                        </a:rPr>
                        <a:t>human participants.</a:t>
                      </a:r>
                      <a:endParaRPr lang="en-GB" sz="2800" dirty="0">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800" dirty="0">
                          <a:effectLst/>
                          <a:latin typeface="Cambria" panose="02040503050406030204" pitchFamily="18" charset="0"/>
                          <a:ea typeface="Times New Roman" panose="02020603050405020304" pitchFamily="18" charset="0"/>
                          <a:cs typeface="Calibri" panose="020F0502020204030204" pitchFamily="34" charset="0"/>
                        </a:rPr>
                        <a:t> </a:t>
                      </a:r>
                      <a:endParaRPr lang="en-GB"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048932"/>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323850" y="1268760"/>
            <a:ext cx="8496300" cy="5255865"/>
          </a:xfrm>
        </p:spPr>
        <p:txBody>
          <a:bodyPr/>
          <a:lstStyle/>
          <a:p>
            <a:pPr marL="57150" indent="0" algn="just" defTabSz="914400">
              <a:lnSpc>
                <a:spcPct val="115000"/>
              </a:lnSpc>
              <a:spcBef>
                <a:spcPct val="10000"/>
              </a:spcBef>
              <a:buClr>
                <a:srgbClr val="990033"/>
              </a:buClr>
              <a:defRPr/>
            </a:pPr>
            <a:r>
              <a:rPr lang="en-GB" altLang="en-US" sz="3000" b="1" i="0" dirty="0" smtClean="0">
                <a:solidFill>
                  <a:srgbClr val="00B050"/>
                </a:solidFill>
                <a:latin typeface="+mj-lt"/>
                <a:ea typeface="+mn-ea"/>
                <a:cs typeface="Arial" pitchFamily="34" charset="0"/>
              </a:rPr>
              <a:t>(1b</a:t>
            </a:r>
            <a:r>
              <a:rPr lang="en-GB" altLang="en-US" sz="3000" b="1" i="0" dirty="0">
                <a:solidFill>
                  <a:srgbClr val="00B050"/>
                </a:solidFill>
                <a:latin typeface="+mj-lt"/>
                <a:ea typeface="+mn-ea"/>
                <a:cs typeface="Arial" pitchFamily="34" charset="0"/>
              </a:rPr>
              <a:t>) Ethics Self-assessment </a:t>
            </a:r>
          </a:p>
          <a:p>
            <a:pPr marL="0" indent="0">
              <a:defRPr/>
            </a:pPr>
            <a:r>
              <a:rPr lang="en-GB" altLang="en-US" sz="2000" b="1" i="0" dirty="0" smtClean="0">
                <a:latin typeface="+mj-lt"/>
                <a:cs typeface="Arial" pitchFamily="34" charset="0"/>
              </a:rPr>
              <a:t>HE Regulation (art. 19.2)</a:t>
            </a:r>
            <a:r>
              <a:rPr lang="en-GB" altLang="en-US" sz="2000" i="0" dirty="0" smtClean="0">
                <a:latin typeface="+mj-lt"/>
                <a:cs typeface="Arial" pitchFamily="34" charset="0"/>
              </a:rPr>
              <a:t>: </a:t>
            </a:r>
            <a:r>
              <a:rPr lang="en-US" altLang="en-US" sz="2000" i="0" dirty="0" smtClean="0">
                <a:latin typeface="+mj-lt"/>
                <a:cs typeface="Arial" pitchFamily="34" charset="0"/>
              </a:rPr>
              <a:t>to detail all ethics issues of the proposal, confirm compliance with HE ethical principles/relevant legal framework and describe how </a:t>
            </a:r>
            <a:r>
              <a:rPr lang="en-US" altLang="en-US" sz="2000" i="0" dirty="0">
                <a:latin typeface="+mj-lt"/>
                <a:cs typeface="Arial" pitchFamily="34" charset="0"/>
              </a:rPr>
              <a:t>it will be </a:t>
            </a:r>
            <a:r>
              <a:rPr lang="en-US" altLang="en-US" sz="2000" i="0" dirty="0" smtClean="0">
                <a:latin typeface="+mj-lt"/>
                <a:cs typeface="Arial" pitchFamily="34" charset="0"/>
              </a:rPr>
              <a:t>ensured</a:t>
            </a:r>
          </a:p>
          <a:p>
            <a:pPr marL="0" indent="0">
              <a:defRPr/>
            </a:pPr>
            <a:endParaRPr lang="en-US" altLang="en-US" sz="2000" i="0" dirty="0">
              <a:latin typeface="+mj-lt"/>
              <a:cs typeface="Arial" pitchFamily="34" charset="0"/>
            </a:endParaRPr>
          </a:p>
          <a:p>
            <a:pPr marL="1600200" lvl="3" indent="-342900">
              <a:buClr>
                <a:srgbClr val="115595"/>
              </a:buClr>
              <a:buFont typeface="Wingdings" panose="05000000000000000000" pitchFamily="2" charset="2"/>
              <a:buChar char="Ø"/>
              <a:defRPr/>
            </a:pPr>
            <a:r>
              <a:rPr lang="en-US" altLang="en-US" i="0" dirty="0" smtClean="0">
                <a:solidFill>
                  <a:srgbClr val="115595"/>
                </a:solidFill>
                <a:latin typeface="+mj-lt"/>
                <a:cs typeface="Arial" pitchFamily="34" charset="0"/>
              </a:rPr>
              <a:t>'</a:t>
            </a:r>
            <a:r>
              <a:rPr lang="en-US" altLang="en-US" b="1" i="0" dirty="0" smtClean="0">
                <a:solidFill>
                  <a:srgbClr val="115595"/>
                </a:solidFill>
                <a:latin typeface="+mj-lt"/>
                <a:cs typeface="Arial" pitchFamily="34" charset="0"/>
              </a:rPr>
              <a:t>How to complete your</a:t>
            </a:r>
            <a:r>
              <a:rPr lang="en-US" altLang="en-US" i="0" dirty="0" smtClean="0">
                <a:solidFill>
                  <a:srgbClr val="115595"/>
                </a:solidFill>
                <a:latin typeface="+mj-lt"/>
                <a:cs typeface="Arial" pitchFamily="34" charset="0"/>
              </a:rPr>
              <a:t>…' guidelines</a:t>
            </a:r>
          </a:p>
          <a:p>
            <a:pPr marL="457200" indent="-457200">
              <a:defRPr/>
            </a:pPr>
            <a:endParaRPr lang="en-GB" altLang="en-US" dirty="0" smtClean="0">
              <a:latin typeface="+mj-lt"/>
            </a:endParaRPr>
          </a:p>
          <a:p>
            <a:pPr marL="457200" indent="-457200">
              <a:defRPr/>
            </a:pPr>
            <a:endParaRPr lang="en-GB" altLang="en-US" dirty="0">
              <a:latin typeface="+mj-lt"/>
            </a:endParaRPr>
          </a:p>
          <a:p>
            <a:pPr marL="457200" indent="-457200">
              <a:defRPr/>
            </a:pPr>
            <a:endParaRPr lang="en-GB" altLang="en-US" dirty="0" smtClean="0">
              <a:latin typeface="+mj-lt"/>
            </a:endParaRPr>
          </a:p>
          <a:p>
            <a:pPr marL="457200" indent="-457200">
              <a:defRPr/>
            </a:pPr>
            <a:endParaRPr lang="en-GB" altLang="en-US" dirty="0" smtClean="0">
              <a:latin typeface="+mj-lt"/>
            </a:endParaRPr>
          </a:p>
        </p:txBody>
      </p:sp>
      <p:sp>
        <p:nvSpPr>
          <p:cNvPr id="2" name="AutoShape 2" descr="data:image/png;base64,iVBORw0KGgoAAAANSUhEUgAAAOEAAADhCAMAAAAJbSJIAAABg1BMVEWf3eyX2Or////6+vrxHyAOh4IIYG7wAADmpW0AAACe3Oyb3Ov6//+h4PDxGhuW2OonJyfxFRbxCw3t7dXqoWP+9vYAW2mWy9ic1+b39/el3+3W2MKQv8vo7e/82tr3np665vH96urxJyj5ubndlVkAgXrY4+fj9fn7zMz2jo7zW1vyQUG/1t70Zmb95ub6w8PyNzj1e3sJZ3KIr7l8maGUx9PX8PdnbG6tzdhcVlS15fDL7PT5rKzzVVb0c3PzS0v2h4cXFxcTExO1zcnlr4Kr1NkADR0Me3yEzdyMt8J5kplwf4NzhotYTEliZGT4pKSfs7tLWF1okpwXHyEZDAYrLi9JXWJafIRSPSzguJO0hFoxVmHHv6o9NCzAxbeqfVfzs33ruY5UQzUWKDAtHxLCiFbTonWDa1WGZEfQuJoACBvtt4nilFOYa0VoTTjVlV9YOR/s3b+MjYClrZ1muL9PoJd+tKemx7VeioqEoJrQ39BAcXtOkqA4QUMfKSxtrbw7hZOntgu5AAAPz0lEQVR4nO2d+1vbRhaGfUtkZCRsFceGNSYGh9om3GIcQkO4NJeGJA3bkiah281tN2y6SZptu91Lt236p+9cbVkaSTOjkQR5fH7oE7ALfjnnO985IyNSqVGMYhSjiDj0pF9A5DEiPP0xIjz9MSI8/TEiPP0xIjz98eETFpJ+AZFHOukXEHmMCE9/jAhPf4wIT3+MCE9/fPCE+ojw1MeI8PTHiPD0R3pEGH8YIKqVSrWq5oDlRBECNL1aqdVqvYqh7IueEELAlgJs3e5+rYI+UBZ64oSwJnXAtt7t1iq6UjgUyRJCwdW6d+6sd2vVKoaD/9Gr1aq6b5Io4frdu3e6NT01gKv2er2KF55U50k0h70arEoc1Wpvf3+/1kuxq1QvFFLT52UQE69SkLhKb78LRNireogQ0n1y9ePxTPYK+YTI90gnRog6TG9/fR2IsOIFh+jOQzoUV/ABvZBI4yfUceaq+917UIRVb28oFCZS5y8TOBjZBZw9oVEgXkJUlLB73t2418UiZD8Ry+5jGx0inMHZE+q0cRFitkp3/e4GhKt6ww1k54xsdqqCn1IR+M4xEOIxc3/93sbGxp1uzw8O0k0z6TAhFWKP/7vrkRIiwYFx5d7G/U0AV/HRXArKDjSVyx50mDB7ERMK5DAqQtxMgOA2Njc3N9a7FcMvcxCuMD3UVNiA2QXcZDxnAndEQgj2gx4Q3P3PN+/fXd+v+LKRpuJVmE5CIkSjxj29piMgNLobm59vbkC4VDCdt+xYhMTzjf1ECe/cv7eOPdz3ZeioMDnpKGD2IqpSo8b9aiIgrPr3ExTAywNlxyZcII7IXaYTUejQd+Lglh2bcIYIsctJqEdRpT7fTkR2bMIpIsQTSCgqOzYgECL6akaN0xIL8RDyuB0vIRUiZzdNR06oQzrZwmQRkuE7xVmm0RJ6jtAhAAdC5FuhoiMM1VT8CMloatR6PEnUoyEkslNGN0xItuAKV5mqJyzIeLkQYF+IXMN3QSmhtJd7R7096yKcElx/FRGqll0mU65v7a5qluUipFtwjISFkF7OjramWWYup7UcgHT4jotQhZezY17LwbDaLsIF/qM2PRShMi9nRwMTmqsuQgEhyhOql507OiWEqDUcgGAL5haiHGE0snPHrIUJV1yE/EJMCxNG4eVeUe8L0QFIh2/lhDrw8ogLcyjKqyYkLHVchDPcQhQiLJz/WDFCY6vs+/gSEqK5OO4kJMM3R1ImhAgvK6Vb2V3UoMR8AgvRnGs4CbmFWBDKoX5eHV/7WgnauXbg+6wWFmJu2UXIK8S0mA6n1RF2cJssLfk+q2FiR6y7CHmFKEhYUNdkVoib51xQ8+3ttYM6/UEgIZbq0kIUJVQnxPIcTo+1PPzpNTCLlixNW0TDKPELBiE5jgoKXZBQpRB3B26OY3mrnmmsEuHlTA1No5lt+DSLQcgnxIIgoUohtuxjNfhwqaQtNuZKuX5gRDSbsghnuAjTooQT6oRI3fwa4tvRStAVzJwtcHpnAaLGIOQTojChmBCzrV1ty/PRbezmc2WYT1vuTIpprsJxILtYMrWWm5BvC54QJuQWYrk1C+rOsrzdgGx/Gmybi/3klbTVOY18pM2Dh8ZXNHOp7ALk83xdOIf8QuyAlohepeczlslqBD1/izaY0rV6ubFF0gjNEqAsL4+Pu3PIJcS0OCG3I5LFJ6cNu0Gm3Oj/kwhxOzPwDlyYmRb5n3MNSDg+Xl9hCZHD82UIfWfvwauniw+uNBqttTnLshZn8biN/QJDrVlDnXW7RCsYAC6D8VW7NuUWYjSEV73oyvX2qmZDXCWVtj2A3kEHS8Dq8DS6YhMi8Q7686APzYPUlZGFaEuuLAYLUZcg1D9h0q20l+bAy7cnjDg6PmSBcWBrmBpsQGVtIERSptbsUAVoW+PZcXoe5Zq+g4+jZAhT0ywh1kFbMW1FlhlkJWeSvM5rOVto25khIZJNEOy6Q4Qgh+P0KMPlGMFCTMsQsoVIaXZseSVlik87M8sWThJNJDTKNhZizvYDsPCz24SqPsghwxODhKjLETKFuE1ft/tzJK9L8DWbZnurQ5YK4PQtmxCX6a4BEMuz9BgR+mADFTB4vrAjyhGyhUhL0O4NpFvgwsPmhxaJg35TKZMGisRH/ULb6ZTIV7PaMG0giRaYHRhjTdDwnZYiZAuxzPAG4ujYDdCPwNpFD+ABxlqj2x+u7TXqgSZtSGYOH16M13e328sszw8QoiQhW4idoZLMwEX2Gp29YBGizoqG1MYs/jQcWGgTsZeBrRvNE6px5kwTPHzLEjKHb6oc3GpawBr73qDBIlwrYf75JQ23Fw2mm7bMFVsZ0ChpB0ysISH6vlJdkpC9BS/TblpvzV7Dl4z6L3WJEoJXjbhNy9pBx4jUBXcHxQs+Kpkm2PJ3GMITE2JaktBj+N6hNUkm7kGYuXLf/zHmapsew5DzUDQVEIeYay/tLO6stbLBgAHDtzQhe/huWzmvgI5IlwfQFLdbMH0d1JOIEEuwx9JJDewT5SxbeEJC1CekCZlCbLkaRT9g+yGKM5fm8dTdQTocTGewZPsHNzxwKHy3YF06h2wh0hGmX5tASiSt5lxfZWTubM1ZuL8QIeKjDNyPrTWu9OFY8PH8tDShhxC3bfIDdHOd2dYKdcl6v9lqO+3Z3UW8xGtlRGVamrk2KHTT5Af0E6IegpB9HNX3M2AEnXYdzdv0THTWtuOCBZHsVbC/HGja4tp8w17orEMZr/AZvsMQsj2/7xfX5vvXk9ZsG9SKQ6gmmgTKK43+sxvEO9r8hD5CTIchZG/BJEn2wW3LPq4eaHalWnN111eAJQsssyMgxItehHoYQg8h0oOIXXdeyU5PD9EAhrnLuHA4qwH5HjCOZLzDcwsOR5jyEyLqnCSo+HCvBFsRPHHRtFznoMH6Co2tVtljBPUKTyGGI/QXomYrvyWyX+QIUXm5Nb9SZ+LBg0MxOhRenp8OR8gWomUvSRx00gm41EsAZcJrCw5HyN6C6QZlLg4+hQwAdo/ZaPg8hegsUlEdMrfgwSHwoAobJWz+7r6pCNBrC3YCCr9jiCnEFcaiv91ptzxkp4Ivm2EP38NTtwwhc/hu0P1hm/WoesBMdmbh4hXm3OYqUlFCj2vBO0MXHyLmQ3TVArvRuACF37nn4/lAeIvBdRmKb2pm4UoF0HlnwFWkwoTsLXheA2tCpx3YVsIAwtQF3tTFnUJxQrYQt3naiixfhtDpwVdGVRCqeFOGMF21yncrBXefkXgHbfg3ZfDjYdnp/G9eZwCKE4Z8dxQ/HS5MoVs5s1IoQRjmfZgChcklu2gIPa8Fq8Cz0UncrIUFKPFOdkkh8hSmr5cHBzOFEoRSQgymk5CdM5iAMoTCQgwozKkZBXRKCQWFyEWn4vZz7CKVIPTYgkXxwIMiXs4RbECp3woSvBMCM2Yu/vFuTekfLvBIoQwhrxC9egpM3d0vPh0b+1Lp/ec8AKUIed6I6S+76oPi3tjYQ5WEXimU+s2u4OHbkw5tP3rK+KJYHBs7VHhvPc8USumQfRzlh+ccoY1He0VQpvw3momZ0Nfz3XQMtzP2UZk+UkdYUEvoLURGU2F6efUrWKZfqCN0n16EIvQQIrOpsEdo4yEkHFMmRM8+I/lbsszh20YHFoQrV3zvHGd8iYTIexuWwPAGlCN0C9Epu0KAlxs1pUL0SaEk4WUmn8gIjYV4qIjQB1CS8KoTz7Yg8I2ZxsM9dUL0S6Hkb6tP2/lsXs4fxvoDdUL0A5QknOjzTc3I7XZGT93g5ptCSUI0fGdDba7GV4eqhOgLKEt4dUpMdu4wHj0+HEODW9jl3j+F0vfFCHtXeH36KP812qCM1PWbYTIZAJjYnZKNJ6/z+RdjY3+a/iY/mb8eAvGEEurTN/L5/J/HHr+cnMznm0chCAMAE7sX9BMA9vTWd8+e5yebzTdP5AmDABMi1FMwhS8Onz4/utFsNo+fSDesoBpNitC4DlJ4/JfDF/kb75qAdfIb2SQGAiZEWDgCVNcfFg//+hLw5ZtvjiUJg1OYEOFNkMIbN/9269UzUK2gTJuyzTQYMBlC41uQuOPmy7/nj44g4LGsIXIAJkKoT0/C0my+K758jXWYvyn3hU4qISpSgDj5+PDtO/iv/Bu5TsMDmChh8+2tr1/fgGX6RiqHXIDJEkIhPpfWIVeNJkzYLL59loc6vDGt6pr2iSIEQvzu8DESoszY5n0GfIIIgRBfPX8OB1NxP2S8g+3kEeab7269eg0IZVopJ1/ChPnJYvHpy7f/OBb/EtyACRM2Xx3Cowz+PwVAg7OPngDCp4fwxE34YrAAYNKEzUN49C18pigAmAgh2g4J4QuZi8EigMkQfkN7aRMIUfxicJrXKJIinP7oo++/P3r+DJ7QNF8eCl+DEhFhMoSffETiD98e3Tguil4MFgRMgFA/TwFRbKIyFRCiIGAShFeHCH/Yg2XKfw1KFDABwonrdsIff9yDZcotRGHA+AmNf144c+anf/37Z0z4wxN0Mfg3TkJxwIQIz5y5cOGzc5f+898fn/z8sMgvRAnABAh/OoPjs3Nnz8H4X5FbiDKACRCeoYRnUZx7v8c7uEkBxk9YuEAILxHCwlewTDkuBssBxk9420F4ifddfJKAsROSRgOCpPB3o/uAZ4OSBUye8Bej+iBYiKKjWpKEtJVSwveG8SsU4m9+fhECMH5CVys1oBD3fIUYBjB2wn4rpYQVAwqx6CdE3pPRk0HoaqWgOKtFXyGKLbxJEw4aDSVM4bfTeg5uoSo0UcK+WeC30wIhVlhJDA0YO6Gzlf5i4LfTFsc+ZeUwNF/8hO5WCj/7qFj8lXEsHD6BkDBexoKTEHuEUam4/z6rEj5ImFb1u2M8cdtBePY2BmP8/dlwHjFEGCOi4TSLs7x37ApHGB+j2yzYJqiH9EA3YVwdZ9BKLw3MIlK+AWE8aWSahYtPbdjqPQbGQSs9ZzOLKPmGCGNgrDrN4vYQoa6ez0E4ETHjoJVSQnsrjQLPSYgiQkhXKz3XT2Ek6fMgBIxRQXqZRXR4HoSR5ZHZSqOk8yYEipS+/4ZfUMAz/Vaq1PpECFEoh3QdYbyPGi+AEIZSTbpa6e0TQAhDFeWg0VDCyEs0zUcIQw+JqetgG3K10pNEmEYtoSDMCX4ysFlOIBbX3B0R1FCI7mH4p16AL9wbFj3qdgHd2Up/idopYKjbNDnigoPw/YdG6GqlcZhFrISuVhqHWSRDSA9pPjhCRyuNxyziJBy0UnqiH0ejiZNwwkkYi1nESeg8DY6nlcZK6GyltVi+bYyETrOIp5UmQkjNIpZWGiehyyyMWL5tfISDVnopTrOIkbDfSuM1izgJE5m74yRMZu4eEaoMZys9G48M4yN0ttK4zCIJwlg3i3T6/yG1KD0cj2Kk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432413" y="2924944"/>
            <a:ext cx="733497" cy="72008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087849760"/>
              </p:ext>
            </p:extLst>
          </p:nvPr>
        </p:nvGraphicFramePr>
        <p:xfrm>
          <a:off x="432413" y="3717032"/>
          <a:ext cx="8387737" cy="3020568"/>
        </p:xfrm>
        <a:graphic>
          <a:graphicData uri="http://schemas.openxmlformats.org/drawingml/2006/table">
            <a:tbl>
              <a:tblPr firstRow="1" firstCol="1" bandRow="1"/>
              <a:tblGrid>
                <a:gridCol w="2020662">
                  <a:extLst>
                    <a:ext uri="{9D8B030D-6E8A-4147-A177-3AD203B41FA5}">
                      <a16:colId xmlns:a16="http://schemas.microsoft.com/office/drawing/2014/main" val="3045675381"/>
                    </a:ext>
                  </a:extLst>
                </a:gridCol>
                <a:gridCol w="2020662">
                  <a:extLst>
                    <a:ext uri="{9D8B030D-6E8A-4147-A177-3AD203B41FA5}">
                      <a16:colId xmlns:a16="http://schemas.microsoft.com/office/drawing/2014/main" val="3494265364"/>
                    </a:ext>
                  </a:extLst>
                </a:gridCol>
                <a:gridCol w="666484">
                  <a:extLst>
                    <a:ext uri="{9D8B030D-6E8A-4147-A177-3AD203B41FA5}">
                      <a16:colId xmlns:a16="http://schemas.microsoft.com/office/drawing/2014/main" val="366769847"/>
                    </a:ext>
                  </a:extLst>
                </a:gridCol>
                <a:gridCol w="737683">
                  <a:extLst>
                    <a:ext uri="{9D8B030D-6E8A-4147-A177-3AD203B41FA5}">
                      <a16:colId xmlns:a16="http://schemas.microsoft.com/office/drawing/2014/main" val="3095269545"/>
                    </a:ext>
                  </a:extLst>
                </a:gridCol>
                <a:gridCol w="1471123">
                  <a:extLst>
                    <a:ext uri="{9D8B030D-6E8A-4147-A177-3AD203B41FA5}">
                      <a16:colId xmlns:a16="http://schemas.microsoft.com/office/drawing/2014/main" val="2878737391"/>
                    </a:ext>
                  </a:extLst>
                </a:gridCol>
                <a:gridCol w="1471123">
                  <a:extLst>
                    <a:ext uri="{9D8B030D-6E8A-4147-A177-3AD203B41FA5}">
                      <a16:colId xmlns:a16="http://schemas.microsoft.com/office/drawing/2014/main" val="2435519023"/>
                    </a:ext>
                  </a:extLst>
                </a:gridCol>
              </a:tblGrid>
              <a:tr h="912819">
                <a:tc gridSpan="2">
                  <a:txBody>
                    <a:bodyPr/>
                    <a:lstStyle/>
                    <a:p>
                      <a:pPr algn="l">
                        <a:lnSpc>
                          <a:spcPct val="115000"/>
                        </a:lnSpc>
                        <a:spcBef>
                          <a:spcPts val="1200"/>
                        </a:spcBef>
                        <a:spcAft>
                          <a:spcPts val="1200"/>
                        </a:spcAft>
                      </a:pPr>
                      <a:r>
                        <a:rPr lang="en-GB" sz="1400" b="1" dirty="0">
                          <a:solidFill>
                            <a:srgbClr val="FFFFFF"/>
                          </a:solidFill>
                          <a:effectLst/>
                          <a:latin typeface="Cambria" panose="02040503050406030204" pitchFamily="18" charset="0"/>
                          <a:ea typeface="Cambria" panose="02040503050406030204" pitchFamily="18" charset="0"/>
                          <a:cs typeface="Cambria" panose="02040503050406030204" pitchFamily="18" charset="0"/>
                        </a:rPr>
                        <a:t>Section 1: HUMAN EMBRYONIC STEM CELLS AND HUMAN EMBRYOS</a:t>
                      </a:r>
                      <a:endParaRPr lang="en-GB"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nchor="ctr">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solidFill>
                      <a:srgbClr val="548DD4"/>
                    </a:solidFill>
                  </a:tcPr>
                </a:tc>
                <a:tc hMerge="1">
                  <a:txBody>
                    <a:bodyPr/>
                    <a:lstStyle/>
                    <a:p>
                      <a:endParaRPr lang="en-GB"/>
                    </a:p>
                  </a:txBody>
                  <a:tcPr/>
                </a:tc>
                <a:tc gridSpan="2">
                  <a:txBody>
                    <a:bodyPr/>
                    <a:lstStyle/>
                    <a:p>
                      <a:pPr algn="l">
                        <a:lnSpc>
                          <a:spcPct val="115000"/>
                        </a:lnSpc>
                        <a:spcBef>
                          <a:spcPts val="1200"/>
                        </a:spcBef>
                        <a:spcAft>
                          <a:spcPts val="1200"/>
                        </a:spcAft>
                      </a:pPr>
                      <a:r>
                        <a:rPr lang="en-GB" sz="1400" dirty="0">
                          <a:solidFill>
                            <a:srgbClr val="FFFFFF"/>
                          </a:solidFill>
                          <a:effectLst/>
                          <a:latin typeface="Cambria" panose="02040503050406030204" pitchFamily="18" charset="0"/>
                          <a:ea typeface="Cambria" panose="02040503050406030204" pitchFamily="18" charset="0"/>
                          <a:cs typeface="Calibri" panose="020F0502020204030204" pitchFamily="34" charset="0"/>
                        </a:rPr>
                        <a:t>YES/NO</a:t>
                      </a:r>
                      <a:endParaRPr lang="en-GB"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nchor="ctr">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solidFill>
                      <a:srgbClr val="548DD4"/>
                    </a:solidFill>
                  </a:tcPr>
                </a:tc>
                <a:tc hMerge="1">
                  <a:txBody>
                    <a:bodyPr/>
                    <a:lstStyle/>
                    <a:p>
                      <a:endParaRPr lang="en-GB"/>
                    </a:p>
                  </a:txBody>
                  <a:tcPr/>
                </a:tc>
                <a:tc>
                  <a:txBody>
                    <a:bodyPr/>
                    <a:lstStyle/>
                    <a:p>
                      <a:pPr algn="l">
                        <a:lnSpc>
                          <a:spcPct val="115000"/>
                        </a:lnSpc>
                        <a:spcBef>
                          <a:spcPts val="1200"/>
                        </a:spcBef>
                        <a:spcAft>
                          <a:spcPts val="1200"/>
                        </a:spcAft>
                      </a:pPr>
                      <a:r>
                        <a:rPr lang="en-GB" sz="1400">
                          <a:solidFill>
                            <a:srgbClr val="FFFFFF"/>
                          </a:solidFill>
                          <a:effectLst/>
                          <a:latin typeface="Cambria" panose="02040503050406030204" pitchFamily="18" charset="0"/>
                          <a:ea typeface="Cambria" panose="02040503050406030204" pitchFamily="18" charset="0"/>
                          <a:cs typeface="Calibri" panose="020F0502020204030204" pitchFamily="34" charset="0"/>
                        </a:rPr>
                        <a:t>Information </a:t>
                      </a:r>
                      <a:br>
                        <a:rPr lang="en-GB" sz="1400">
                          <a:solidFill>
                            <a:srgbClr val="FFFFFF"/>
                          </a:solidFill>
                          <a:effectLst/>
                          <a:latin typeface="Cambria" panose="02040503050406030204" pitchFamily="18" charset="0"/>
                          <a:ea typeface="Cambria" panose="02040503050406030204" pitchFamily="18" charset="0"/>
                          <a:cs typeface="Calibri" panose="020F0502020204030204" pitchFamily="34" charset="0"/>
                        </a:rPr>
                      </a:br>
                      <a:r>
                        <a:rPr lang="en-GB" sz="1400">
                          <a:solidFill>
                            <a:srgbClr val="FFFFFF"/>
                          </a:solidFill>
                          <a:effectLst/>
                          <a:latin typeface="Cambria" panose="02040503050406030204" pitchFamily="18" charset="0"/>
                          <a:ea typeface="Cambria" panose="02040503050406030204" pitchFamily="18" charset="0"/>
                          <a:cs typeface="Calibri" panose="020F0502020204030204" pitchFamily="34" charset="0"/>
                        </a:rPr>
                        <a:t>to be provided in the proposal</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nchor="ctr">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solidFill>
                      <a:srgbClr val="548DD4"/>
                    </a:solidFill>
                  </a:tcPr>
                </a:tc>
                <a:tc>
                  <a:txBody>
                    <a:bodyPr/>
                    <a:lstStyle/>
                    <a:p>
                      <a:pPr algn="l">
                        <a:lnSpc>
                          <a:spcPct val="115000"/>
                        </a:lnSpc>
                        <a:spcBef>
                          <a:spcPts val="1200"/>
                        </a:spcBef>
                        <a:spcAft>
                          <a:spcPts val="1200"/>
                        </a:spcAft>
                      </a:pPr>
                      <a:r>
                        <a:rPr lang="en-GB" sz="1400" dirty="0">
                          <a:solidFill>
                            <a:srgbClr val="FFFFFF"/>
                          </a:solidFill>
                          <a:effectLst/>
                          <a:latin typeface="Cambria" panose="02040503050406030204" pitchFamily="18" charset="0"/>
                          <a:ea typeface="Cambria" panose="02040503050406030204" pitchFamily="18" charset="0"/>
                          <a:cs typeface="Calibri" panose="020F0502020204030204" pitchFamily="34" charset="0"/>
                        </a:rPr>
                        <a:t>Documents </a:t>
                      </a:r>
                      <a:br>
                        <a:rPr lang="en-GB" sz="1400" dirty="0">
                          <a:solidFill>
                            <a:srgbClr val="FFFFFF"/>
                          </a:solidFill>
                          <a:effectLst/>
                          <a:latin typeface="Cambria" panose="02040503050406030204" pitchFamily="18" charset="0"/>
                          <a:ea typeface="Cambria" panose="02040503050406030204" pitchFamily="18" charset="0"/>
                          <a:cs typeface="Calibri" panose="020F0502020204030204" pitchFamily="34" charset="0"/>
                        </a:rPr>
                      </a:br>
                      <a:r>
                        <a:rPr lang="en-GB" sz="1400" dirty="0">
                          <a:solidFill>
                            <a:srgbClr val="FFFFFF"/>
                          </a:solidFill>
                          <a:effectLst/>
                          <a:latin typeface="Cambria" panose="02040503050406030204" pitchFamily="18" charset="0"/>
                          <a:ea typeface="Cambria" panose="02040503050406030204" pitchFamily="18" charset="0"/>
                          <a:cs typeface="Calibri" panose="020F0502020204030204" pitchFamily="34" charset="0"/>
                        </a:rPr>
                        <a:t>to be provided/kept on file</a:t>
                      </a:r>
                      <a:endParaRPr lang="en-GB"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nchor="ctr">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solidFill>
                      <a:srgbClr val="548DD4"/>
                    </a:solidFill>
                  </a:tcPr>
                </a:tc>
                <a:extLst>
                  <a:ext uri="{0D108BD9-81ED-4DB2-BD59-A6C34878D82A}">
                    <a16:rowId xmlns:a16="http://schemas.microsoft.com/office/drawing/2014/main" val="2050371805"/>
                  </a:ext>
                </a:extLst>
              </a:tr>
              <a:tr h="446175">
                <a:tc gridSpan="2">
                  <a:txBody>
                    <a:bodyPr/>
                    <a:lstStyle/>
                    <a:p>
                      <a:pPr algn="l">
                        <a:lnSpc>
                          <a:spcPct val="115000"/>
                        </a:lnSpc>
                        <a:spcBef>
                          <a:spcPts val="300"/>
                        </a:spcBef>
                        <a:spcAft>
                          <a:spcPts val="300"/>
                        </a:spcAft>
                        <a:tabLst>
                          <a:tab pos="540385" algn="l"/>
                          <a:tab pos="900430" algn="l"/>
                        </a:tabLst>
                      </a:pPr>
                      <a:r>
                        <a:rPr lang="en-GB" sz="1400" b="1">
                          <a:solidFill>
                            <a:srgbClr val="000000"/>
                          </a:solidFill>
                          <a:effectLst/>
                          <a:latin typeface="Cambria" panose="02040503050406030204" pitchFamily="18" charset="0"/>
                          <a:ea typeface="Cambria" panose="02040503050406030204" pitchFamily="18" charset="0"/>
                          <a:cs typeface="Calibri" panose="020F0502020204030204" pitchFamily="34" charset="0"/>
                        </a:rPr>
                        <a:t>Does your activity involve Human Embryonic Stem Cells (hESCs)?</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tc hMerge="1">
                  <a:txBody>
                    <a:bodyPr/>
                    <a:lstStyle/>
                    <a:p>
                      <a:endParaRPr lang="en-GB"/>
                    </a:p>
                  </a:txBody>
                  <a:tcPr/>
                </a:tc>
                <a:tc>
                  <a:txBody>
                    <a:bodyPr/>
                    <a:lstStyle/>
                    <a:p>
                      <a:pPr algn="ctr">
                        <a:lnSpc>
                          <a:spcPct val="115000"/>
                        </a:lnSpc>
                        <a:spcBef>
                          <a:spcPts val="300"/>
                        </a:spcBef>
                        <a:spcAft>
                          <a:spcPts val="300"/>
                        </a:spcAft>
                      </a:pPr>
                      <a:r>
                        <a:rPr lang="en-GB" sz="1400">
                          <a:effectLst/>
                          <a:latin typeface="Cambria" panose="02040503050406030204" pitchFamily="18" charset="0"/>
                          <a:ea typeface="Cambria" panose="02040503050406030204" pitchFamily="18" charset="0"/>
                          <a:cs typeface="Calibri" panose="020F0502020204030204" pitchFamily="34" charset="0"/>
                        </a:rPr>
                        <a:t> </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a:effectLst/>
                          <a:latin typeface="Cambria" panose="02040503050406030204" pitchFamily="18" charset="0"/>
                          <a:ea typeface="Cambria" panose="02040503050406030204" pitchFamily="18" charset="0"/>
                          <a:cs typeface="Calibri" panose="020F0502020204030204" pitchFamily="34" charset="0"/>
                        </a:rPr>
                        <a:t> </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tc>
                  <a:txBody>
                    <a:bodyPr/>
                    <a:lstStyle/>
                    <a:p>
                      <a:pPr algn="just">
                        <a:lnSpc>
                          <a:spcPct val="115000"/>
                        </a:lnSpc>
                        <a:spcBef>
                          <a:spcPts val="300"/>
                        </a:spcBef>
                        <a:spcAft>
                          <a:spcPts val="300"/>
                        </a:spcAft>
                      </a:pPr>
                      <a:r>
                        <a:rPr lang="en-GB" sz="140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tc>
                  <a:txBody>
                    <a:bodyPr/>
                    <a:lstStyle/>
                    <a:p>
                      <a:pPr algn="just">
                        <a:lnSpc>
                          <a:spcPct val="115000"/>
                        </a:lnSpc>
                        <a:spcBef>
                          <a:spcPts val="300"/>
                        </a:spcBef>
                        <a:spcAft>
                          <a:spcPts val="300"/>
                        </a:spcAft>
                      </a:pPr>
                      <a:r>
                        <a:rPr lang="en-GB" sz="140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156416132"/>
                  </a:ext>
                </a:extLst>
              </a:tr>
              <a:tr h="679497">
                <a:tc rowSpan="2">
                  <a:txBody>
                    <a:bodyPr/>
                    <a:lstStyle/>
                    <a:p>
                      <a:pPr algn="just">
                        <a:lnSpc>
                          <a:spcPct val="115000"/>
                        </a:lnSpc>
                        <a:spcBef>
                          <a:spcPts val="300"/>
                        </a:spcBef>
                        <a:spcAft>
                          <a:spcPts val="300"/>
                        </a:spcAft>
                        <a:tabLst>
                          <a:tab pos="540385" algn="l"/>
                          <a:tab pos="900430" algn="l"/>
                        </a:tabLst>
                      </a:pPr>
                      <a:r>
                        <a:rPr lang="en-GB" sz="1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If </a:t>
                      </a:r>
                      <a:r>
                        <a:rPr lang="en-GB" sz="14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YES:</a:t>
                      </a:r>
                      <a:endParaRPr lang="en-GB"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tc>
                  <a:txBody>
                    <a:bodyPr/>
                    <a:lstStyle/>
                    <a:p>
                      <a:pPr marL="31750" algn="just">
                        <a:lnSpc>
                          <a:spcPct val="115000"/>
                        </a:lnSpc>
                        <a:spcBef>
                          <a:spcPts val="300"/>
                        </a:spcBef>
                        <a:spcAft>
                          <a:spcPts val="300"/>
                        </a:spcAft>
                        <a:tabLst>
                          <a:tab pos="540385" algn="l"/>
                          <a:tab pos="900430" algn="l"/>
                        </a:tabLst>
                      </a:pPr>
                      <a:r>
                        <a:rPr lang="en-GB" sz="1400">
                          <a:solidFill>
                            <a:srgbClr val="000000"/>
                          </a:solidFill>
                          <a:effectLst/>
                          <a:latin typeface="Cambria" panose="02040503050406030204" pitchFamily="18" charset="0"/>
                          <a:ea typeface="Cambria" panose="02040503050406030204" pitchFamily="18" charset="0"/>
                          <a:cs typeface="Calibri" panose="020F0502020204030204" pitchFamily="34" charset="0"/>
                        </a:rPr>
                        <a:t>Will they be directly derived from embryos within this project?</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tc>
                  <a:txBody>
                    <a:bodyPr/>
                    <a:lstStyle/>
                    <a:p>
                      <a:pPr algn="just">
                        <a:lnSpc>
                          <a:spcPct val="115000"/>
                        </a:lnSpc>
                        <a:spcBef>
                          <a:spcPts val="300"/>
                        </a:spcBef>
                        <a:spcAft>
                          <a:spcPts val="300"/>
                        </a:spcAft>
                      </a:pPr>
                      <a:r>
                        <a:rPr lang="en-GB" sz="1400" i="1">
                          <a:solidFill>
                            <a:srgbClr val="000000"/>
                          </a:solidFill>
                          <a:effectLst/>
                          <a:latin typeface="Cambria" panose="02040503050406030204" pitchFamily="18" charset="0"/>
                          <a:ea typeface="Cambria" panose="02040503050406030204" pitchFamily="18" charset="0"/>
                          <a:cs typeface="Calibri" panose="020F0502020204030204" pitchFamily="34" charset="0"/>
                        </a:rPr>
                        <a:t>Research not eligible for funding</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tc>
                  <a:txBody>
                    <a:bodyPr/>
                    <a:lstStyle/>
                    <a:p>
                      <a:pPr algn="just">
                        <a:lnSpc>
                          <a:spcPct val="115000"/>
                        </a:lnSpc>
                        <a:spcBef>
                          <a:spcPts val="300"/>
                        </a:spcBef>
                        <a:spcAft>
                          <a:spcPts val="300"/>
                        </a:spcAft>
                      </a:pPr>
                      <a:r>
                        <a:rPr lang="en-GB" sz="1400" i="1">
                          <a:solidFill>
                            <a:srgbClr val="000000"/>
                          </a:solidFill>
                          <a:effectLst/>
                          <a:latin typeface="Cambria" panose="02040503050406030204" pitchFamily="18" charset="0"/>
                          <a:ea typeface="Cambria" panose="02040503050406030204" pitchFamily="18" charset="0"/>
                          <a:cs typeface="Calibri" panose="020F0502020204030204" pitchFamily="34" charset="0"/>
                        </a:rPr>
                        <a:t>Research not eligible for funding </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57227992"/>
                  </a:ext>
                </a:extLst>
              </a:tr>
              <a:tr h="751957">
                <a:tc vMerge="1">
                  <a:txBody>
                    <a:bodyPr/>
                    <a:lstStyle/>
                    <a:p>
                      <a:endParaRPr lang="en-GB"/>
                    </a:p>
                  </a:txBody>
                  <a:tcPr/>
                </a:tc>
                <a:tc>
                  <a:txBody>
                    <a:bodyPr/>
                    <a:lstStyle/>
                    <a:p>
                      <a:pPr marL="31750" algn="just">
                        <a:lnSpc>
                          <a:spcPct val="115000"/>
                        </a:lnSpc>
                        <a:spcBef>
                          <a:spcPts val="300"/>
                        </a:spcBef>
                        <a:spcAft>
                          <a:spcPts val="300"/>
                        </a:spcAft>
                        <a:tabLst>
                          <a:tab pos="540385" algn="l"/>
                          <a:tab pos="900430" algn="l"/>
                        </a:tabLst>
                      </a:pPr>
                      <a:r>
                        <a:rPr lang="en-GB" sz="1400">
                          <a:solidFill>
                            <a:srgbClr val="000000"/>
                          </a:solidFill>
                          <a:effectLst/>
                          <a:latin typeface="Cambria" panose="02040503050406030204" pitchFamily="18" charset="0"/>
                          <a:ea typeface="Cambria" panose="02040503050406030204" pitchFamily="18" charset="0"/>
                          <a:cs typeface="Calibri" panose="020F0502020204030204" pitchFamily="34" charset="0"/>
                        </a:rPr>
                        <a:t>Are they previously established cells lines?</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p>
                      <a:pPr marL="31750" algn="just">
                        <a:lnSpc>
                          <a:spcPct val="115000"/>
                        </a:lnSpc>
                        <a:spcBef>
                          <a:spcPts val="300"/>
                        </a:spcBef>
                        <a:spcAft>
                          <a:spcPts val="300"/>
                        </a:spcAft>
                        <a:tabLst>
                          <a:tab pos="540385" algn="l"/>
                          <a:tab pos="900430" algn="l"/>
                        </a:tabLst>
                      </a:pPr>
                      <a:r>
                        <a:rPr lang="en-GB" sz="140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dirty="0">
                          <a:effectLst/>
                          <a:latin typeface="Cambria" panose="02040503050406030204" pitchFamily="18" charset="0"/>
                          <a:ea typeface="Cambria" panose="02040503050406030204" pitchFamily="18" charset="0"/>
                          <a:cs typeface="Calibri" panose="020F0502020204030204" pitchFamily="34" charset="0"/>
                        </a:rPr>
                        <a:t> </a:t>
                      </a:r>
                      <a:endParaRPr lang="en-GB"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tc>
                  <a:txBody>
                    <a:bodyPr/>
                    <a:lstStyle/>
                    <a:p>
                      <a:pPr algn="ctr">
                        <a:lnSpc>
                          <a:spcPct val="115000"/>
                        </a:lnSpc>
                        <a:spcBef>
                          <a:spcPts val="300"/>
                        </a:spcBef>
                        <a:spcAft>
                          <a:spcPts val="300"/>
                        </a:spcAft>
                      </a:pPr>
                      <a:r>
                        <a:rPr lang="en-GB" sz="1400">
                          <a:effectLst/>
                          <a:latin typeface="Cambria" panose="02040503050406030204" pitchFamily="18" charset="0"/>
                          <a:ea typeface="Cambria" panose="02040503050406030204" pitchFamily="18" charset="0"/>
                          <a:cs typeface="Calibri" panose="020F0502020204030204" pitchFamily="34" charset="0"/>
                        </a:rPr>
                        <a:t> </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tc>
                  <a:txBody>
                    <a:bodyPr/>
                    <a:lstStyle/>
                    <a:p>
                      <a:pPr algn="just">
                        <a:lnSpc>
                          <a:spcPct val="115000"/>
                        </a:lnSpc>
                        <a:spcBef>
                          <a:spcPts val="300"/>
                        </a:spcBef>
                        <a:spcAft>
                          <a:spcPts val="300"/>
                        </a:spcAft>
                      </a:pPr>
                      <a:r>
                        <a:rPr lang="en-GB" sz="1400">
                          <a:solidFill>
                            <a:srgbClr val="000000"/>
                          </a:solidFill>
                          <a:effectLst/>
                          <a:latin typeface="Cambria" panose="02040503050406030204" pitchFamily="18" charset="0"/>
                          <a:ea typeface="Cambria" panose="02040503050406030204" pitchFamily="18" charset="0"/>
                          <a:cs typeface="Calibri" panose="020F0502020204030204" pitchFamily="34" charset="0"/>
                        </a:rPr>
                        <a:t>1) Origin and line of cells. </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GB" sz="1400">
                          <a:solidFill>
                            <a:srgbClr val="000000"/>
                          </a:solidFill>
                          <a:effectLst/>
                          <a:latin typeface="Cambria" panose="02040503050406030204" pitchFamily="18" charset="0"/>
                          <a:ea typeface="Cambria" panose="02040503050406030204" pitchFamily="18" charset="0"/>
                          <a:cs typeface="Calibri" panose="020F0502020204030204" pitchFamily="34" charset="0"/>
                        </a:rPr>
                        <a:t>2)…</a:t>
                      </a:r>
                      <a:endParaRPr lang="en-GB" sz="105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tc>
                  <a:txBody>
                    <a:bodyPr/>
                    <a:lstStyle/>
                    <a:p>
                      <a:pPr algn="just">
                        <a:lnSpc>
                          <a:spcPct val="115000"/>
                        </a:lnSpc>
                        <a:spcBef>
                          <a:spcPts val="300"/>
                        </a:spcBef>
                        <a:spcAft>
                          <a:spcPts val="300"/>
                        </a:spcAft>
                      </a:pPr>
                      <a:r>
                        <a:rPr lang="en-GB" sz="1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 Copies of ethics approval.</a:t>
                      </a:r>
                      <a:endParaRPr lang="en-GB" sz="105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GB" sz="1400" dirty="0">
                          <a:effectLst/>
                          <a:latin typeface="Cambria" panose="02040503050406030204" pitchFamily="18" charset="0"/>
                          <a:ea typeface="Times New Roman" panose="02020603050405020304" pitchFamily="18" charset="0"/>
                          <a:cs typeface="Calibri" panose="020F0502020204030204" pitchFamily="34" charset="0"/>
                        </a:rPr>
                        <a:t>2)…</a:t>
                      </a:r>
                      <a:endParaRPr lang="en-GB" sz="105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6907" marR="66907" marT="0" marB="0">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28575"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2548072879"/>
                  </a:ext>
                </a:extLst>
              </a:tr>
            </a:tbl>
          </a:graphicData>
        </a:graphic>
      </p:graphicFrame>
    </p:spTree>
    <p:extLst>
      <p:ext uri="{BB962C8B-B14F-4D97-AF65-F5344CB8AC3E}">
        <p14:creationId xmlns:p14="http://schemas.microsoft.com/office/powerpoint/2010/main" val="3437336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00B050"/>
                </a:solidFill>
              </a:rPr>
              <a:t>(1c) HE Application Form, EIT table:</a:t>
            </a:r>
            <a:endParaRPr lang="en-IE" dirty="0">
              <a:solidFill>
                <a:srgbClr val="00B050"/>
              </a:solidFill>
            </a:endParaRPr>
          </a:p>
        </p:txBody>
      </p:sp>
      <p:sp>
        <p:nvSpPr>
          <p:cNvPr id="3" name="Content Placeholder 2"/>
          <p:cNvSpPr>
            <a:spLocks noGrp="1"/>
          </p:cNvSpPr>
          <p:nvPr>
            <p:ph idx="1"/>
          </p:nvPr>
        </p:nvSpPr>
        <p:spPr/>
        <p:txBody>
          <a:bodyPr/>
          <a:lstStyle/>
          <a:p>
            <a:r>
              <a:rPr lang="en-US" dirty="0"/>
              <a:t>Does this activity involve the </a:t>
            </a:r>
            <a:r>
              <a:rPr lang="en-US" dirty="0" smtClean="0"/>
              <a:t>development, deployment </a:t>
            </a:r>
            <a:r>
              <a:rPr lang="en-US" dirty="0"/>
              <a:t>and/or use of Artificial Intelligence? </a:t>
            </a:r>
            <a:r>
              <a:rPr lang="en-US" dirty="0">
                <a:solidFill>
                  <a:srgbClr val="FF0000"/>
                </a:solidFill>
              </a:rPr>
              <a:t>(if yes, detail in the self-assessment whether that could raise ethical concerns related to human rights and values and detail how this will be addressed).</a:t>
            </a:r>
            <a:endParaRPr lang="en-IE" dirty="0">
              <a:solidFill>
                <a:srgbClr val="FF0000"/>
              </a:solidFill>
            </a:endParaRPr>
          </a:p>
        </p:txBody>
      </p:sp>
    </p:spTree>
    <p:extLst>
      <p:ext uri="{BB962C8B-B14F-4D97-AF65-F5344CB8AC3E}">
        <p14:creationId xmlns:p14="http://schemas.microsoft.com/office/powerpoint/2010/main" val="1148424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solidFill>
                  <a:srgbClr val="00B050"/>
                </a:solidFill>
              </a:rPr>
              <a:t>(1d) HE Application Form, Self Assessment</a:t>
            </a:r>
            <a:endParaRPr lang="en-IE" sz="2400" dirty="0">
              <a:solidFill>
                <a:srgbClr val="00B050"/>
              </a:solidFill>
            </a:endParaRPr>
          </a:p>
        </p:txBody>
      </p:sp>
      <p:sp>
        <p:nvSpPr>
          <p:cNvPr id="3" name="Content Placeholder 2"/>
          <p:cNvSpPr>
            <a:spLocks noGrp="1"/>
          </p:cNvSpPr>
          <p:nvPr>
            <p:ph idx="1"/>
          </p:nvPr>
        </p:nvSpPr>
        <p:spPr>
          <a:xfrm>
            <a:off x="457200" y="2132856"/>
            <a:ext cx="8226425" cy="3885357"/>
          </a:xfrm>
        </p:spPr>
        <p:txBody>
          <a:bodyPr/>
          <a:lstStyle/>
          <a:p>
            <a:r>
              <a:rPr lang="en-US" sz="1400" dirty="0" smtClean="0"/>
              <a:t>“If </a:t>
            </a:r>
            <a:r>
              <a:rPr lang="en-US" sz="1400" dirty="0"/>
              <a:t>you have entered any issues in the ethics issue table, you must perform an ethics self-assessment in accordance with the guidelines "How to Complete your Ethics Self-Assessment" and complete the table </a:t>
            </a:r>
            <a:r>
              <a:rPr lang="en-US" sz="1400" dirty="0" smtClean="0"/>
              <a:t>below”.</a:t>
            </a:r>
          </a:p>
          <a:p>
            <a:r>
              <a:rPr lang="en-US" sz="1400" b="1" u="sng" dirty="0" smtClean="0"/>
              <a:t>Ethical </a:t>
            </a:r>
            <a:r>
              <a:rPr lang="en-US" sz="1400" b="1" u="sng" dirty="0"/>
              <a:t>dimension of the objectives, methodology and likely impact </a:t>
            </a:r>
            <a:endParaRPr lang="en-US" sz="1400" b="1" u="sng" dirty="0" smtClean="0"/>
          </a:p>
          <a:p>
            <a:r>
              <a:rPr lang="en-US" sz="1400" dirty="0" smtClean="0"/>
              <a:t>Explain </a:t>
            </a:r>
            <a:r>
              <a:rPr lang="en-US" sz="1400" dirty="0"/>
              <a:t>in detail the identified issues in relation to: – objectives of the activities (e.g. study of vulnerable populations, etc.) – methodology (e.g. clinical trials, involvement of children, protection of personal data, etc.) – the potential impact of the activities (e.g. environmental damage, </a:t>
            </a:r>
            <a:r>
              <a:rPr lang="en-US" sz="1400" dirty="0" err="1"/>
              <a:t>stigmatisation</a:t>
            </a:r>
            <a:r>
              <a:rPr lang="en-US" sz="1400" dirty="0"/>
              <a:t> of particular social groups, political or financial adverse consequences, misuse, etc.) </a:t>
            </a:r>
            <a:endParaRPr lang="en-US" sz="1400" dirty="0" smtClean="0"/>
          </a:p>
          <a:p>
            <a:r>
              <a:rPr lang="en-US" sz="1400" b="1" u="sng" dirty="0" smtClean="0"/>
              <a:t>Compliance </a:t>
            </a:r>
            <a:r>
              <a:rPr lang="en-US" sz="1400" b="1" u="sng" dirty="0"/>
              <a:t>with ethical principles and relevant legislations </a:t>
            </a:r>
            <a:endParaRPr lang="en-US" sz="1400" b="1" u="sng" dirty="0" smtClean="0"/>
          </a:p>
          <a:p>
            <a:r>
              <a:rPr lang="en-US" sz="1400" dirty="0" smtClean="0"/>
              <a:t>Describe </a:t>
            </a:r>
            <a:r>
              <a:rPr lang="en-US" sz="1400" dirty="0"/>
              <a:t>how the issue(s) identified in the ethics issues table above will be addressed in order to adhere to the ethical principles and what will be done to ensure that the activities are compliant with the E U / national legal and ethical requirements of the country or countries where the tasks are to be carried out. </a:t>
            </a:r>
            <a:endParaRPr lang="en-US" sz="1400" dirty="0" smtClean="0"/>
          </a:p>
          <a:p>
            <a:r>
              <a:rPr lang="en-US" sz="1400" dirty="0" smtClean="0">
                <a:solidFill>
                  <a:srgbClr val="FF0000"/>
                </a:solidFill>
              </a:rPr>
              <a:t>For </a:t>
            </a:r>
            <a:r>
              <a:rPr lang="en-US" sz="1400" dirty="0">
                <a:solidFill>
                  <a:srgbClr val="FF0000"/>
                </a:solidFill>
              </a:rPr>
              <a:t>activities performed in a non-EU countries, they should also be allowed in at least one EU Member State</a:t>
            </a:r>
            <a:endParaRPr lang="en-IE" sz="1400" dirty="0">
              <a:solidFill>
                <a:srgbClr val="FF0000"/>
              </a:solidFill>
            </a:endParaRPr>
          </a:p>
        </p:txBody>
      </p:sp>
    </p:spTree>
    <p:extLst>
      <p:ext uri="{BB962C8B-B14F-4D97-AF65-F5344CB8AC3E}">
        <p14:creationId xmlns:p14="http://schemas.microsoft.com/office/powerpoint/2010/main" val="3563488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323850" y="1341586"/>
            <a:ext cx="8496300" cy="4967734"/>
          </a:xfrm>
        </p:spPr>
        <p:txBody>
          <a:bodyPr/>
          <a:lstStyle/>
          <a:p>
            <a:pPr marL="57150" indent="0" algn="just" defTabSz="914400">
              <a:lnSpc>
                <a:spcPct val="115000"/>
              </a:lnSpc>
              <a:spcBef>
                <a:spcPct val="10000"/>
              </a:spcBef>
              <a:buClr>
                <a:srgbClr val="990033"/>
              </a:buClr>
              <a:defRPr/>
            </a:pPr>
            <a:r>
              <a:rPr lang="en-GB" altLang="en-US" sz="2800" b="1" i="0" dirty="0" smtClean="0">
                <a:solidFill>
                  <a:srgbClr val="00B050"/>
                </a:solidFill>
                <a:latin typeface="+mj-lt"/>
                <a:cs typeface="Arial" pitchFamily="34" charset="0"/>
              </a:rPr>
              <a:t>(2) Ethics Screening ( 2 ethics experts) </a:t>
            </a:r>
          </a:p>
          <a:p>
            <a:pPr marL="57150" indent="0" algn="just" defTabSz="914400">
              <a:lnSpc>
                <a:spcPct val="115000"/>
              </a:lnSpc>
              <a:spcBef>
                <a:spcPct val="10000"/>
              </a:spcBef>
              <a:buClr>
                <a:srgbClr val="990033"/>
              </a:buClr>
              <a:defRPr/>
            </a:pPr>
            <a:r>
              <a:rPr lang="en-US" altLang="en-US" sz="1800" i="0" dirty="0">
                <a:cs typeface="Arial" pitchFamily="34" charset="0"/>
              </a:rPr>
              <a:t>Experts screen all proposals to identify main ethics </a:t>
            </a:r>
            <a:r>
              <a:rPr lang="en-US" altLang="en-US" sz="1800" i="0" dirty="0" smtClean="0">
                <a:cs typeface="Arial" pitchFamily="34" charset="0"/>
              </a:rPr>
              <a:t>issues, and flag them</a:t>
            </a:r>
            <a:r>
              <a:rPr lang="en-GB" altLang="en-US" sz="1800" i="0" dirty="0" smtClean="0"/>
              <a:t> </a:t>
            </a:r>
            <a:r>
              <a:rPr lang="en-GB" altLang="en-US" sz="1800" i="0" dirty="0"/>
              <a:t>for the next </a:t>
            </a:r>
            <a:r>
              <a:rPr lang="en-GB" altLang="en-US" sz="1800" i="0" dirty="0" smtClean="0"/>
              <a:t>steps </a:t>
            </a:r>
          </a:p>
          <a:p>
            <a:pPr marL="457200" lvl="1" indent="0" algn="just" defTabSz="914400">
              <a:lnSpc>
                <a:spcPct val="115000"/>
              </a:lnSpc>
              <a:spcBef>
                <a:spcPct val="10000"/>
              </a:spcBef>
              <a:buClr>
                <a:srgbClr val="990033"/>
              </a:buClr>
              <a:defRPr/>
            </a:pPr>
            <a:endParaRPr lang="en-GB" altLang="en-US" sz="1000" dirty="0"/>
          </a:p>
          <a:p>
            <a:pPr marL="400050" indent="-342900" algn="just" defTabSz="914400">
              <a:lnSpc>
                <a:spcPct val="115000"/>
              </a:lnSpc>
              <a:spcBef>
                <a:spcPct val="10000"/>
              </a:spcBef>
              <a:buClr>
                <a:srgbClr val="0F5494"/>
              </a:buClr>
              <a:buFont typeface="Wingdings" panose="05000000000000000000" pitchFamily="2" charset="2"/>
              <a:buChar char="à"/>
              <a:defRPr/>
            </a:pPr>
            <a:r>
              <a:rPr lang="en-GB" altLang="en-US" sz="2000" dirty="0" smtClean="0">
                <a:cs typeface="Arial" pitchFamily="34" charset="0"/>
              </a:rPr>
              <a:t>No ethics issues </a:t>
            </a:r>
            <a:r>
              <a:rPr lang="en-GB" altLang="en-US" sz="2000" i="0" dirty="0" smtClean="0">
                <a:cs typeface="Arial" pitchFamily="34" charset="0"/>
                <a:sym typeface="Wingdings" panose="05000000000000000000" pitchFamily="2" charset="2"/>
              </a:rPr>
              <a:t></a:t>
            </a:r>
            <a:r>
              <a:rPr lang="en-GB" altLang="en-US" sz="2000" i="0" dirty="0" smtClean="0">
                <a:cs typeface="Arial" pitchFamily="34" charset="0"/>
              </a:rPr>
              <a:t> </a:t>
            </a:r>
            <a:r>
              <a:rPr lang="en-GB" altLang="en-US" sz="2000" b="1" i="0" dirty="0" smtClean="0">
                <a:solidFill>
                  <a:srgbClr val="00B050"/>
                </a:solidFill>
                <a:cs typeface="Arial" pitchFamily="34" charset="0"/>
              </a:rPr>
              <a:t>CLEARED</a:t>
            </a:r>
          </a:p>
          <a:p>
            <a:pPr marL="400050" indent="-342900" algn="just" defTabSz="914400">
              <a:lnSpc>
                <a:spcPct val="115000"/>
              </a:lnSpc>
              <a:spcBef>
                <a:spcPct val="10000"/>
              </a:spcBef>
              <a:buClr>
                <a:srgbClr val="0F5494"/>
              </a:buClr>
              <a:buFont typeface="Wingdings" panose="05000000000000000000" pitchFamily="2" charset="2"/>
              <a:buChar char="à"/>
              <a:defRPr/>
            </a:pPr>
            <a:endParaRPr lang="en-GB" altLang="en-US" sz="1200" dirty="0">
              <a:solidFill>
                <a:srgbClr val="00B050"/>
              </a:solidFill>
              <a:cs typeface="Arial" pitchFamily="34" charset="0"/>
            </a:endParaRPr>
          </a:p>
          <a:p>
            <a:pPr marL="400050" indent="-342900" algn="just" defTabSz="914400">
              <a:lnSpc>
                <a:spcPct val="115000"/>
              </a:lnSpc>
              <a:spcBef>
                <a:spcPct val="10000"/>
              </a:spcBef>
              <a:buClr>
                <a:srgbClr val="0F5494"/>
              </a:buClr>
              <a:buFont typeface="Wingdings" panose="05000000000000000000" pitchFamily="2" charset="2"/>
              <a:buChar char="à"/>
              <a:defRPr/>
            </a:pPr>
            <a:r>
              <a:rPr lang="en-GB" altLang="en-US" sz="2000" dirty="0" smtClean="0">
                <a:cs typeface="Arial" pitchFamily="34" charset="0"/>
              </a:rPr>
              <a:t>Ethics issues </a:t>
            </a:r>
            <a:r>
              <a:rPr lang="en-GB" altLang="en-US" sz="2000" i="0" dirty="0" smtClean="0">
                <a:cs typeface="Arial" pitchFamily="34" charset="0"/>
                <a:sym typeface="Wingdings" panose="05000000000000000000" pitchFamily="2" charset="2"/>
              </a:rPr>
              <a:t></a:t>
            </a:r>
            <a:r>
              <a:rPr lang="en-GB" altLang="en-US" sz="2000" i="0" dirty="0" smtClean="0">
                <a:cs typeface="Arial" pitchFamily="34" charset="0"/>
              </a:rPr>
              <a:t> </a:t>
            </a:r>
            <a:r>
              <a:rPr lang="en-GB" altLang="en-US" sz="1800" b="1" i="0" dirty="0" smtClean="0">
                <a:solidFill>
                  <a:srgbClr val="FFC000"/>
                </a:solidFill>
                <a:cs typeface="Arial" pitchFamily="34" charset="0"/>
              </a:rPr>
              <a:t>FLAGGED</a:t>
            </a:r>
            <a:endParaRPr lang="en-GB" altLang="en-US" sz="1800" b="1" i="0" dirty="0">
              <a:solidFill>
                <a:srgbClr val="FFC000"/>
              </a:solidFill>
              <a:cs typeface="Arial" pitchFamily="34" charset="0"/>
            </a:endParaRPr>
          </a:p>
          <a:p>
            <a:pPr marL="1657350" lvl="3" indent="-342900" algn="just" defTabSz="914400">
              <a:spcBef>
                <a:spcPct val="10000"/>
              </a:spcBef>
              <a:buClr>
                <a:srgbClr val="0F5494"/>
              </a:buClr>
              <a:buFont typeface="Wingdings" panose="05000000000000000000" pitchFamily="2" charset="2"/>
              <a:buChar char="à"/>
              <a:defRPr/>
            </a:pPr>
            <a:r>
              <a:rPr lang="en-GB" altLang="en-US" sz="1800" dirty="0" smtClean="0">
                <a:solidFill>
                  <a:srgbClr val="115595"/>
                </a:solidFill>
                <a:latin typeface="+mn-lt"/>
                <a:cs typeface="Arial" pitchFamily="34" charset="0"/>
              </a:rPr>
              <a:t>Beneficiaries further deal with issues, in accordance with national and European </a:t>
            </a:r>
            <a:r>
              <a:rPr lang="en-GB" altLang="en-US" sz="1800" dirty="0" smtClean="0">
                <a:solidFill>
                  <a:srgbClr val="0F5494"/>
                </a:solidFill>
                <a:latin typeface="+mn-lt"/>
                <a:cs typeface="Arial" pitchFamily="34" charset="0"/>
              </a:rPr>
              <a:t>legislation – </a:t>
            </a:r>
            <a:r>
              <a:rPr lang="en-GB" altLang="en-US" sz="1800" b="1" u="sng" dirty="0" smtClean="0">
                <a:solidFill>
                  <a:srgbClr val="0F5494"/>
                </a:solidFill>
                <a:latin typeface="+mn-lt"/>
                <a:cs typeface="Arial" pitchFamily="34" charset="0"/>
              </a:rPr>
              <a:t>no further requirements </a:t>
            </a:r>
            <a:r>
              <a:rPr lang="en-GB" altLang="en-US" sz="1800" dirty="0" smtClean="0">
                <a:solidFill>
                  <a:srgbClr val="0F5494"/>
                </a:solidFill>
                <a:latin typeface="+mn-lt"/>
                <a:cs typeface="Arial" pitchFamily="34" charset="0"/>
              </a:rPr>
              <a:t>in the Ethics Screening Report</a:t>
            </a:r>
          </a:p>
          <a:p>
            <a:pPr marL="1657350" lvl="3" indent="-342900" algn="just" defTabSz="914400">
              <a:spcBef>
                <a:spcPct val="10000"/>
              </a:spcBef>
              <a:buClr>
                <a:srgbClr val="0F5494"/>
              </a:buClr>
              <a:buFont typeface="Wingdings" panose="05000000000000000000" pitchFamily="2" charset="2"/>
              <a:buChar char="à"/>
              <a:defRPr/>
            </a:pPr>
            <a:r>
              <a:rPr lang="en-GB" altLang="en-US" sz="1800" b="1" dirty="0" smtClean="0">
                <a:solidFill>
                  <a:srgbClr val="115595"/>
                </a:solidFill>
                <a:latin typeface="+mn-lt"/>
                <a:cs typeface="Arial" pitchFamily="34" charset="0"/>
              </a:rPr>
              <a:t>!</a:t>
            </a:r>
            <a:r>
              <a:rPr lang="en-GB" altLang="en-US" sz="1800" dirty="0" smtClean="0">
                <a:solidFill>
                  <a:srgbClr val="115595"/>
                </a:solidFill>
                <a:latin typeface="+mn-lt"/>
                <a:cs typeface="Arial" pitchFamily="34" charset="0"/>
              </a:rPr>
              <a:t> Experts can require ethics review* or external independent ethics advisor or board</a:t>
            </a:r>
          </a:p>
          <a:p>
            <a:pPr marL="1314450" lvl="3" indent="0" algn="just" defTabSz="914400">
              <a:lnSpc>
                <a:spcPct val="115000"/>
              </a:lnSpc>
              <a:spcBef>
                <a:spcPct val="10000"/>
              </a:spcBef>
              <a:buClr>
                <a:srgbClr val="0F5494"/>
              </a:buClr>
              <a:defRPr/>
            </a:pPr>
            <a:endParaRPr lang="en-GB" altLang="en-US" sz="900" dirty="0" smtClean="0">
              <a:solidFill>
                <a:srgbClr val="115595"/>
              </a:solidFill>
              <a:latin typeface="+mn-lt"/>
              <a:cs typeface="Arial" pitchFamily="34" charset="0"/>
            </a:endParaRPr>
          </a:p>
          <a:p>
            <a:pPr marL="400050" indent="-342900" algn="just" defTabSz="914400">
              <a:lnSpc>
                <a:spcPct val="115000"/>
              </a:lnSpc>
              <a:spcBef>
                <a:spcPct val="10000"/>
              </a:spcBef>
              <a:buClr>
                <a:srgbClr val="0F5494"/>
              </a:buClr>
              <a:buFont typeface="Wingdings" panose="05000000000000000000" pitchFamily="2" charset="2"/>
              <a:buChar char="à"/>
              <a:defRPr/>
            </a:pPr>
            <a:r>
              <a:rPr lang="en-GB" altLang="en-US" sz="2000" dirty="0" smtClean="0">
                <a:solidFill>
                  <a:srgbClr val="115595"/>
                </a:solidFill>
                <a:cs typeface="Arial" pitchFamily="34" charset="0"/>
              </a:rPr>
              <a:t>Serious and/or complex ethics issues </a:t>
            </a:r>
            <a:r>
              <a:rPr lang="en-GB" altLang="en-US" sz="2000" b="1" i="0" dirty="0" smtClean="0">
                <a:solidFill>
                  <a:srgbClr val="115595"/>
                </a:solidFill>
                <a:cs typeface="Arial" pitchFamily="34" charset="0"/>
                <a:sym typeface="Wingdings" panose="05000000000000000000" pitchFamily="2" charset="2"/>
              </a:rPr>
              <a:t> </a:t>
            </a:r>
            <a:r>
              <a:rPr lang="en-GB" altLang="en-US" sz="2000" b="1" i="0" dirty="0" smtClean="0">
                <a:solidFill>
                  <a:srgbClr val="C00000"/>
                </a:solidFill>
                <a:cs typeface="Arial" pitchFamily="34" charset="0"/>
                <a:sym typeface="Wingdings" panose="05000000000000000000" pitchFamily="2" charset="2"/>
              </a:rPr>
              <a:t>ETHICS ASSESSMENT</a:t>
            </a:r>
            <a:endParaRPr lang="en-GB" altLang="en-US" sz="2000" b="1" i="0" dirty="0" smtClean="0">
              <a:solidFill>
                <a:srgbClr val="C00000"/>
              </a:solidFill>
              <a:cs typeface="Arial" pitchFamily="34" charset="0"/>
            </a:endParaRPr>
          </a:p>
          <a:p>
            <a:pPr marL="457200" indent="-457200">
              <a:defRPr/>
            </a:pPr>
            <a:endParaRPr lang="en-GB" altLang="en-US" sz="2200" i="0" dirty="0" smtClean="0">
              <a:latin typeface="+mj-lt"/>
              <a:cs typeface="Arial" pitchFamily="34" charset="0"/>
            </a:endParaRPr>
          </a:p>
          <a:p>
            <a:pPr marL="457200" indent="-457200">
              <a:defRPr/>
            </a:pPr>
            <a:endParaRPr lang="en-GB" altLang="en-US" dirty="0" smtClean="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39750" y="2133600"/>
            <a:ext cx="7740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000000"/>
              </a:buClr>
              <a:buSzPct val="100000"/>
              <a:buFont typeface="Times New Roman" panose="02020603050405020304" pitchFamily="18" charset="0"/>
              <a:defRPr sz="2400" i="1">
                <a:solidFill>
                  <a:srgbClr val="0F5494"/>
                </a:solidFill>
                <a:latin typeface="Verdana" panose="020B0604030504040204" pitchFamily="34" charset="0"/>
              </a:defRPr>
            </a:lvl1pPr>
            <a:lvl2pPr marL="742950" indent="-285750">
              <a:spcBef>
                <a:spcPts val="500"/>
              </a:spcBef>
              <a:buClr>
                <a:srgbClr val="000000"/>
              </a:buClr>
              <a:buSzPct val="100000"/>
              <a:buFont typeface="Times New Roman" panose="02020603050405020304" pitchFamily="18" charset="0"/>
              <a:defRPr sz="2000" b="1">
                <a:solidFill>
                  <a:srgbClr val="0F5494"/>
                </a:solidFill>
                <a:latin typeface="Verdana" panose="020B0604030504040204" pitchFamily="34" charset="0"/>
              </a:defRPr>
            </a:lvl2pPr>
            <a:lvl3pPr marL="1143000" indent="-228600">
              <a:spcBef>
                <a:spcPts val="350"/>
              </a:spcBef>
              <a:buClr>
                <a:srgbClr val="000000"/>
              </a:buClr>
              <a:buSzPct val="100000"/>
              <a:buFont typeface="Times New Roman" panose="02020603050405020304" pitchFamily="18" charset="0"/>
              <a:defRPr sz="1400">
                <a:solidFill>
                  <a:srgbClr val="0F5494"/>
                </a:solidFill>
                <a:latin typeface="Verdana" panose="020B0604030504040204" pitchFamily="34" charset="0"/>
              </a:defRPr>
            </a:lvl3pPr>
            <a:lvl4pPr marL="1600200" indent="-228600">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defRPr>
            </a:lvl5pPr>
            <a:lvl6pPr marL="25146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defRPr>
            </a:lvl6pPr>
            <a:lvl7pPr marL="29718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defRPr>
            </a:lvl7pPr>
            <a:lvl8pPr marL="34290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defRPr>
            </a:lvl8pPr>
            <a:lvl9pPr marL="38862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defRPr>
            </a:lvl9pPr>
          </a:lstStyle>
          <a:p>
            <a:pPr eaLnBrk="1" hangingPunct="1">
              <a:spcBef>
                <a:spcPct val="0"/>
              </a:spcBef>
            </a:pPr>
            <a:r>
              <a:rPr lang="en-GB" altLang="en-US" sz="2000" i="0">
                <a:solidFill>
                  <a:srgbClr val="0070C0"/>
                </a:solidFill>
                <a:latin typeface="Arial" panose="020B0604020202020204" pitchFamily="34" charset="0"/>
              </a:rPr>
              <a:t/>
            </a:r>
            <a:br>
              <a:rPr lang="en-GB" altLang="en-US" sz="2000" i="0">
                <a:solidFill>
                  <a:srgbClr val="0070C0"/>
                </a:solidFill>
                <a:latin typeface="Arial" panose="020B0604020202020204" pitchFamily="34" charset="0"/>
              </a:rPr>
            </a:br>
            <a:endParaRPr lang="en-GB" altLang="en-US" i="0">
              <a:solidFill>
                <a:schemeClr val="bg1"/>
              </a:solidFill>
              <a:latin typeface="Arial" panose="020B0604020202020204" pitchFamily="34" charset="0"/>
            </a:endParaRPr>
          </a:p>
        </p:txBody>
      </p:sp>
      <p:sp>
        <p:nvSpPr>
          <p:cNvPr id="45059" name="Title 3"/>
          <p:cNvSpPr>
            <a:spLocks noGrp="1"/>
          </p:cNvSpPr>
          <p:nvPr>
            <p:ph type="title"/>
          </p:nvPr>
        </p:nvSpPr>
        <p:spPr>
          <a:xfrm>
            <a:off x="766816" y="980729"/>
            <a:ext cx="7777162" cy="864096"/>
          </a:xfrm>
        </p:spPr>
        <p:txBody>
          <a:bodyPr/>
          <a:lstStyle/>
          <a:p>
            <a:pPr algn="ctr"/>
            <a:r>
              <a:rPr lang="en-GB" altLang="en-US" sz="2800" dirty="0" smtClean="0">
                <a:latin typeface="Arial" panose="020B0604020202020204" pitchFamily="34" charset="0"/>
                <a:cs typeface="Arial" panose="020B0604020202020204" pitchFamily="34" charset="0"/>
              </a:rPr>
              <a:t/>
            </a:r>
            <a:br>
              <a:rPr lang="en-GB" altLang="en-US" sz="2800" dirty="0" smtClean="0">
                <a:latin typeface="Arial" panose="020B0604020202020204" pitchFamily="34" charset="0"/>
                <a:cs typeface="Arial" panose="020B0604020202020204" pitchFamily="34" charset="0"/>
              </a:rPr>
            </a:br>
            <a:r>
              <a:rPr lang="en-GB" altLang="en-US" sz="2800" dirty="0" smtClean="0">
                <a:latin typeface="Arial" panose="020B0604020202020204" pitchFamily="34" charset="0"/>
                <a:cs typeface="Arial" panose="020B0604020202020204" pitchFamily="34" charset="0"/>
              </a:rPr>
              <a:t/>
            </a:r>
            <a:br>
              <a:rPr lang="en-GB" altLang="en-US" sz="2800" dirty="0" smtClean="0">
                <a:latin typeface="Arial" panose="020B0604020202020204" pitchFamily="34" charset="0"/>
                <a:cs typeface="Arial" panose="020B0604020202020204" pitchFamily="34" charset="0"/>
              </a:rPr>
            </a:br>
            <a:r>
              <a:rPr lang="en-GB" altLang="en-US" sz="2000" dirty="0" smtClean="0">
                <a:solidFill>
                  <a:srgbClr val="C00000"/>
                </a:solidFill>
                <a:cs typeface="Arial" panose="020B0604020202020204" pitchFamily="34" charset="0"/>
              </a:rPr>
              <a:t>Ethics screening </a:t>
            </a:r>
            <a:r>
              <a:rPr lang="en-GB" altLang="en-US" sz="2000" dirty="0">
                <a:solidFill>
                  <a:srgbClr val="C00000"/>
                </a:solidFill>
                <a:cs typeface="Arial" panose="020B0604020202020204" pitchFamily="34" charset="0"/>
              </a:rPr>
              <a:t>- Key </a:t>
            </a:r>
            <a:r>
              <a:rPr lang="en-GB" altLang="en-US" sz="2000" dirty="0" smtClean="0">
                <a:solidFill>
                  <a:srgbClr val="C00000"/>
                </a:solidFill>
                <a:cs typeface="Arial" panose="020B0604020202020204" pitchFamily="34" charset="0"/>
              </a:rPr>
              <a:t>changes…</a:t>
            </a:r>
            <a:r>
              <a:rPr lang="en-GB" altLang="en-US" sz="2800" dirty="0" smtClean="0">
                <a:solidFill>
                  <a:srgbClr val="C00000"/>
                </a:solidFill>
                <a:cs typeface="Arial" panose="020B0604020202020204" pitchFamily="34" charset="0"/>
              </a:rPr>
              <a:t/>
            </a:r>
            <a:br>
              <a:rPr lang="en-GB" altLang="en-US" sz="2800" dirty="0" smtClean="0">
                <a:solidFill>
                  <a:srgbClr val="C00000"/>
                </a:solidFill>
                <a:cs typeface="Arial" panose="020B0604020202020204" pitchFamily="34" charset="0"/>
              </a:rPr>
            </a:br>
            <a:r>
              <a:rPr lang="fr-BE" altLang="en-US" sz="2800" dirty="0" smtClean="0">
                <a:solidFill>
                  <a:srgbClr val="C00000"/>
                </a:solidFill>
              </a:rPr>
              <a:t/>
            </a:r>
            <a:br>
              <a:rPr lang="fr-BE" altLang="en-US" sz="2800" dirty="0" smtClean="0">
                <a:solidFill>
                  <a:srgbClr val="C00000"/>
                </a:solidFill>
              </a:rPr>
            </a:br>
            <a:endParaRPr lang="en-US" altLang="en-US" dirty="0" smtClean="0">
              <a:solidFill>
                <a:srgbClr val="C00000"/>
              </a:solidFill>
            </a:endParaRP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1200357047"/>
              </p:ext>
            </p:extLst>
          </p:nvPr>
        </p:nvGraphicFramePr>
        <p:xfrm>
          <a:off x="-25348" y="1844825"/>
          <a:ext cx="8569326" cy="4824537"/>
        </p:xfrm>
        <a:graphic>
          <a:graphicData uri="http://schemas.openxmlformats.org/drawingml/2006/table">
            <a:tbl>
              <a:tblPr firstRow="1" bandRow="1">
                <a:tableStyleId>{2D5ABB26-0587-4C30-8999-92F81FD0307C}</a:tableStyleId>
              </a:tblPr>
              <a:tblGrid>
                <a:gridCol w="4284663">
                  <a:extLst>
                    <a:ext uri="{9D8B030D-6E8A-4147-A177-3AD203B41FA5}">
                      <a16:colId xmlns:a16="http://schemas.microsoft.com/office/drawing/2014/main" val="2208830031"/>
                    </a:ext>
                  </a:extLst>
                </a:gridCol>
                <a:gridCol w="4284663">
                  <a:extLst>
                    <a:ext uri="{9D8B030D-6E8A-4147-A177-3AD203B41FA5}">
                      <a16:colId xmlns:a16="http://schemas.microsoft.com/office/drawing/2014/main" val="1563305263"/>
                    </a:ext>
                  </a:extLst>
                </a:gridCol>
              </a:tblGrid>
              <a:tr h="458913">
                <a:tc>
                  <a:txBody>
                    <a:bodyPr/>
                    <a:lstStyle/>
                    <a:p>
                      <a:pPr algn="ctr"/>
                      <a:r>
                        <a:rPr lang="en-GB" sz="2000" b="1" dirty="0" smtClean="0">
                          <a:solidFill>
                            <a:srgbClr val="0F5494"/>
                          </a:solidFill>
                        </a:rPr>
                        <a:t>Horizon 2020 </a:t>
                      </a:r>
                      <a:endParaRPr lang="en-GB" sz="2000" b="1" dirty="0">
                        <a:solidFill>
                          <a:srgbClr val="0F5494"/>
                        </a:solidFill>
                      </a:endParaRPr>
                    </a:p>
                  </a:txBody>
                  <a:tcPr marL="91444" marR="91444" marT="45717" marB="45717" anchor="ctr">
                    <a:solidFill>
                      <a:srgbClr val="FFFFFF"/>
                    </a:solidFill>
                  </a:tcPr>
                </a:tc>
                <a:tc>
                  <a:txBody>
                    <a:bodyPr/>
                    <a:lstStyle/>
                    <a:p>
                      <a:pPr algn="ctr"/>
                      <a:r>
                        <a:rPr lang="en-GB" sz="2000" b="1" dirty="0" smtClean="0">
                          <a:solidFill>
                            <a:srgbClr val="0F5494"/>
                          </a:solidFill>
                        </a:rPr>
                        <a:t>Horizon</a:t>
                      </a:r>
                      <a:r>
                        <a:rPr lang="en-GB" sz="2000" b="1" baseline="0" dirty="0" smtClean="0">
                          <a:solidFill>
                            <a:srgbClr val="0F5494"/>
                          </a:solidFill>
                        </a:rPr>
                        <a:t> Europe</a:t>
                      </a:r>
                      <a:endParaRPr lang="en-GB" sz="2000" b="1" dirty="0">
                        <a:solidFill>
                          <a:srgbClr val="0F5494"/>
                        </a:solidFill>
                      </a:endParaRPr>
                    </a:p>
                  </a:txBody>
                  <a:tcPr marL="91444" marR="91444" marT="45717" marB="45717" anchor="ctr">
                    <a:solidFill>
                      <a:srgbClr val="FFFFFF"/>
                    </a:solidFill>
                  </a:tcPr>
                </a:tc>
                <a:extLst>
                  <a:ext uri="{0D108BD9-81ED-4DB2-BD59-A6C34878D82A}">
                    <a16:rowId xmlns:a16="http://schemas.microsoft.com/office/drawing/2014/main" val="2487427691"/>
                  </a:ext>
                </a:extLst>
              </a:tr>
              <a:tr h="597631">
                <a:tc>
                  <a:txBody>
                    <a:bodyPr/>
                    <a:lstStyle/>
                    <a:p>
                      <a:pPr algn="ctr"/>
                      <a:r>
                        <a:rPr lang="en-GB" sz="1600" b="0" strike="noStrike" noProof="0" dirty="0" smtClean="0">
                          <a:solidFill>
                            <a:srgbClr val="0F5494"/>
                          </a:solidFill>
                        </a:rPr>
                        <a:t>Pre</a:t>
                      </a:r>
                      <a:r>
                        <a:rPr lang="en-GB" sz="1600" b="0" strike="noStrike" baseline="0" noProof="0" dirty="0" smtClean="0">
                          <a:solidFill>
                            <a:srgbClr val="0F5494"/>
                          </a:solidFill>
                        </a:rPr>
                        <a:t>-screening / </a:t>
                      </a:r>
                    </a:p>
                    <a:p>
                      <a:pPr algn="ctr"/>
                      <a:r>
                        <a:rPr lang="en-GB" sz="1600" b="0" strike="noStrike" baseline="0" noProof="0" dirty="0" smtClean="0">
                          <a:solidFill>
                            <a:srgbClr val="0F5494"/>
                          </a:solidFill>
                        </a:rPr>
                        <a:t>Screening</a:t>
                      </a:r>
                      <a:endParaRPr lang="en-GB" sz="1600" b="0" strike="noStrike" noProof="0" dirty="0">
                        <a:solidFill>
                          <a:srgbClr val="0F5494"/>
                        </a:solidFill>
                      </a:endParaRPr>
                    </a:p>
                  </a:txBody>
                  <a:tcPr marL="91444" marR="91444" marT="45717" marB="45717" anchor="ctr">
                    <a:solidFill>
                      <a:srgbClr val="FFFFFF"/>
                    </a:solidFill>
                  </a:tcPr>
                </a:tc>
                <a:tc>
                  <a:txBody>
                    <a:bodyPr/>
                    <a:lstStyle/>
                    <a:p>
                      <a:pPr algn="ctr"/>
                      <a:r>
                        <a:rPr lang="en-GB" sz="1600" b="0" baseline="0" dirty="0" smtClean="0">
                          <a:solidFill>
                            <a:srgbClr val="0F5494"/>
                          </a:solidFill>
                        </a:rPr>
                        <a:t>Full Screening </a:t>
                      </a:r>
                    </a:p>
                    <a:p>
                      <a:pPr algn="ctr"/>
                      <a:r>
                        <a:rPr lang="en-GB" sz="1600" b="0" baseline="0" dirty="0" smtClean="0">
                          <a:solidFill>
                            <a:srgbClr val="0F5494"/>
                          </a:solidFill>
                        </a:rPr>
                        <a:t>for </a:t>
                      </a:r>
                      <a:r>
                        <a:rPr lang="en-GB" sz="1600" b="0" u="sng" baseline="0" dirty="0" smtClean="0">
                          <a:solidFill>
                            <a:srgbClr val="0F5494"/>
                          </a:solidFill>
                        </a:rPr>
                        <a:t>all proposals</a:t>
                      </a:r>
                      <a:endParaRPr lang="en-GB" sz="1600" b="0" u="sng" dirty="0">
                        <a:solidFill>
                          <a:srgbClr val="0F5494"/>
                        </a:solidFill>
                      </a:endParaRPr>
                    </a:p>
                  </a:txBody>
                  <a:tcPr marL="91444" marR="91444" marT="45717" marB="45717" anchor="ctr">
                    <a:solidFill>
                      <a:srgbClr val="FFFFFF"/>
                    </a:solidFill>
                  </a:tcPr>
                </a:tc>
                <a:extLst>
                  <a:ext uri="{0D108BD9-81ED-4DB2-BD59-A6C34878D82A}">
                    <a16:rowId xmlns:a16="http://schemas.microsoft.com/office/drawing/2014/main" val="837381735"/>
                  </a:ext>
                </a:extLst>
              </a:tr>
              <a:tr h="1098041">
                <a:tc>
                  <a:txBody>
                    <a:bodyPr/>
                    <a:lstStyle/>
                    <a:p>
                      <a:pPr algn="ctr"/>
                      <a:r>
                        <a:rPr lang="en-GB" sz="1600" b="0" noProof="0" dirty="0" smtClean="0">
                          <a:solidFill>
                            <a:srgbClr val="0F5494"/>
                          </a:solidFill>
                          <a:sym typeface="Wingdings" panose="05000000000000000000" pitchFamily="2" charset="2"/>
                        </a:rPr>
                        <a:t> </a:t>
                      </a:r>
                      <a:r>
                        <a:rPr lang="en-GB" sz="1600" b="0" noProof="0" dirty="0" smtClean="0">
                          <a:solidFill>
                            <a:srgbClr val="0F5494"/>
                          </a:solidFill>
                        </a:rPr>
                        <a:t>Formulation</a:t>
                      </a:r>
                      <a:r>
                        <a:rPr lang="en-GB" sz="1600" b="0" baseline="0" noProof="0" dirty="0" smtClean="0">
                          <a:solidFill>
                            <a:srgbClr val="0F5494"/>
                          </a:solidFill>
                        </a:rPr>
                        <a:t> of Ethics Requirements </a:t>
                      </a:r>
                    </a:p>
                    <a:p>
                      <a:pPr algn="ctr"/>
                      <a:r>
                        <a:rPr lang="en-GB" sz="1600" b="0" baseline="0" noProof="0" dirty="0" smtClean="0">
                          <a:solidFill>
                            <a:srgbClr val="0F5494"/>
                          </a:solidFill>
                        </a:rPr>
                        <a:t>= contractual obligations in Grant Agreement</a:t>
                      </a:r>
                    </a:p>
                  </a:txBody>
                  <a:tcPr marL="91444" marR="91444" marT="45717" marB="45717" anchor="ctr">
                    <a:solidFill>
                      <a:srgbClr val="FFFFFF"/>
                    </a:solidFill>
                  </a:tcPr>
                </a:tc>
                <a:tc>
                  <a:txBody>
                    <a:bodyPr/>
                    <a:lstStyle/>
                    <a:p>
                      <a:pPr algn="ctr"/>
                      <a:r>
                        <a:rPr lang="en-GB" sz="1600" b="0" dirty="0" smtClean="0">
                          <a:solidFill>
                            <a:srgbClr val="0F5494"/>
                          </a:solidFill>
                        </a:rPr>
                        <a:t>Ethics Issues </a:t>
                      </a:r>
                      <a:r>
                        <a:rPr lang="en-GB" sz="1600" b="0" dirty="0" smtClean="0">
                          <a:solidFill>
                            <a:srgbClr val="0F5494"/>
                          </a:solidFill>
                          <a:sym typeface="Wingdings" panose="05000000000000000000" pitchFamily="2" charset="2"/>
                        </a:rPr>
                        <a:t> </a:t>
                      </a:r>
                      <a:r>
                        <a:rPr lang="en-GB" sz="1600" b="0" u="sng" dirty="0" smtClean="0">
                          <a:solidFill>
                            <a:srgbClr val="0F5494"/>
                          </a:solidFill>
                        </a:rPr>
                        <a:t>Flagged, but</a:t>
                      </a:r>
                      <a:r>
                        <a:rPr lang="en-GB" sz="1600" b="0" u="sng" dirty="0" smtClean="0">
                          <a:solidFill>
                            <a:srgbClr val="0F5494"/>
                          </a:solidFill>
                          <a:sym typeface="Wingdings" panose="05000000000000000000" pitchFamily="2" charset="2"/>
                        </a:rPr>
                        <a:t> </a:t>
                      </a:r>
                      <a:r>
                        <a:rPr lang="en-GB" sz="1600" b="0" u="sng" baseline="0" dirty="0" smtClean="0">
                          <a:solidFill>
                            <a:srgbClr val="0F5494"/>
                          </a:solidFill>
                        </a:rPr>
                        <a:t>no requirements</a:t>
                      </a:r>
                      <a:r>
                        <a:rPr lang="en-GB" sz="1600" b="0" baseline="0" dirty="0" smtClean="0">
                          <a:solidFill>
                            <a:srgbClr val="0F5494"/>
                          </a:solidFill>
                        </a:rPr>
                        <a:t> are formulated</a:t>
                      </a:r>
                      <a:endParaRPr lang="en-GB" sz="1600" b="0" dirty="0">
                        <a:solidFill>
                          <a:srgbClr val="0F5494"/>
                        </a:solidFill>
                      </a:endParaRPr>
                    </a:p>
                  </a:txBody>
                  <a:tcPr marL="91444" marR="91444" marT="45717" marB="45717" anchor="ctr">
                    <a:noFill/>
                  </a:tcPr>
                </a:tc>
                <a:extLst>
                  <a:ext uri="{0D108BD9-81ED-4DB2-BD59-A6C34878D82A}">
                    <a16:rowId xmlns:a16="http://schemas.microsoft.com/office/drawing/2014/main" val="1793444300"/>
                  </a:ext>
                </a:extLst>
              </a:tr>
              <a:tr h="426878">
                <a:tc gridSpan="2">
                  <a:txBody>
                    <a:bodyPr/>
                    <a:lstStyle/>
                    <a:p>
                      <a:pPr algn="ctr"/>
                      <a:r>
                        <a:rPr lang="en-GB" altLang="en-US" sz="2000" b="1" dirty="0" smtClean="0">
                          <a:solidFill>
                            <a:srgbClr val="C00000"/>
                          </a:solidFill>
                          <a:latin typeface="+mj-lt"/>
                          <a:cs typeface="Arial" panose="020B0604020202020204" pitchFamily="34" charset="0"/>
                        </a:rPr>
                        <a:t>…and</a:t>
                      </a:r>
                      <a:r>
                        <a:rPr lang="en-GB" altLang="en-US" sz="2000" b="1" baseline="0" dirty="0" smtClean="0">
                          <a:solidFill>
                            <a:srgbClr val="C00000"/>
                          </a:solidFill>
                          <a:latin typeface="+mj-lt"/>
                          <a:cs typeface="Arial" panose="020B0604020202020204" pitchFamily="34" charset="0"/>
                        </a:rPr>
                        <a:t> similarities</a:t>
                      </a:r>
                      <a:endParaRPr lang="en-GB" sz="2000" b="1" noProof="0" dirty="0">
                        <a:solidFill>
                          <a:srgbClr val="0F5494"/>
                        </a:solidFill>
                        <a:latin typeface="+mj-lt"/>
                      </a:endParaRPr>
                    </a:p>
                  </a:txBody>
                  <a:tcPr marL="91444" marR="91444" marT="45717" marB="45717" anchor="ctr">
                    <a:solidFill>
                      <a:srgbClr val="FFFFFF"/>
                    </a:solidFill>
                  </a:tcPr>
                </a:tc>
                <a:tc hMerge="1">
                  <a:txBody>
                    <a:bodyPr/>
                    <a:lstStyle/>
                    <a:p>
                      <a:pPr algn="l"/>
                      <a:endParaRPr lang="en-GB" sz="2000" b="0" dirty="0">
                        <a:solidFill>
                          <a:srgbClr val="0F5494"/>
                        </a:solidFill>
                      </a:endParaRPr>
                    </a:p>
                  </a:txBody>
                  <a:tcPr marL="91444" marR="91444" marT="45717" marB="45717">
                    <a:solidFill>
                      <a:srgbClr val="FFFFFF"/>
                    </a:solidFill>
                  </a:tcPr>
                </a:tc>
                <a:extLst>
                  <a:ext uri="{0D108BD9-81ED-4DB2-BD59-A6C34878D82A}">
                    <a16:rowId xmlns:a16="http://schemas.microsoft.com/office/drawing/2014/main" val="1353723864"/>
                  </a:ext>
                </a:extLst>
              </a:tr>
              <a:tr h="791682">
                <a:tc gridSpan="2">
                  <a:txBody>
                    <a:bodyPr/>
                    <a:lstStyle/>
                    <a:p>
                      <a:pPr marL="0" marR="0" lvl="0" indent="0" algn="ctr" defTabSz="913755" rtl="0" eaLnBrk="1" fontAlgn="auto" latinLnBrk="0" hangingPunct="1">
                        <a:lnSpc>
                          <a:spcPct val="100000"/>
                        </a:lnSpc>
                        <a:spcBef>
                          <a:spcPts val="0"/>
                        </a:spcBef>
                        <a:spcAft>
                          <a:spcPts val="0"/>
                        </a:spcAft>
                        <a:buClrTx/>
                        <a:buSzTx/>
                        <a:buFontTx/>
                        <a:buNone/>
                        <a:tabLst/>
                        <a:defRPr/>
                      </a:pPr>
                      <a:r>
                        <a:rPr lang="en-GB" sz="1600" b="0" noProof="0" dirty="0" smtClean="0">
                          <a:solidFill>
                            <a:srgbClr val="115595"/>
                          </a:solidFill>
                        </a:rPr>
                        <a:t>Ethics Assessment for proposals </a:t>
                      </a:r>
                      <a:r>
                        <a:rPr lang="en-GB" sz="1600" b="1" dirty="0" smtClean="0">
                          <a:solidFill>
                            <a:srgbClr val="00B050"/>
                          </a:solidFill>
                        </a:rPr>
                        <a:t>raising complex</a:t>
                      </a:r>
                      <a:r>
                        <a:rPr lang="en-GB" sz="1600" b="1" baseline="0" dirty="0" smtClean="0">
                          <a:solidFill>
                            <a:srgbClr val="00B050"/>
                          </a:solidFill>
                        </a:rPr>
                        <a:t>/serious ethics issues</a:t>
                      </a:r>
                      <a:r>
                        <a:rPr lang="en-GB" sz="1600" b="0" baseline="0" dirty="0" smtClean="0">
                          <a:solidFill>
                            <a:srgbClr val="115595"/>
                          </a:solidFill>
                        </a:rPr>
                        <a:t> (including </a:t>
                      </a:r>
                      <a:r>
                        <a:rPr lang="en-GB" sz="1600" b="1" baseline="0" dirty="0" smtClean="0">
                          <a:solidFill>
                            <a:srgbClr val="115595"/>
                          </a:solidFill>
                        </a:rPr>
                        <a:t>hE and hESC</a:t>
                      </a:r>
                      <a:r>
                        <a:rPr lang="en-GB" sz="1600" b="0" baseline="0" dirty="0" smtClean="0">
                          <a:solidFill>
                            <a:srgbClr val="115595"/>
                          </a:solidFill>
                        </a:rPr>
                        <a:t>)</a:t>
                      </a:r>
                      <a:endParaRPr lang="en-GB" sz="1600" b="0" noProof="0" dirty="0">
                        <a:solidFill>
                          <a:srgbClr val="115595"/>
                        </a:solidFill>
                      </a:endParaRPr>
                    </a:p>
                  </a:txBody>
                  <a:tcPr marL="91444" marR="91444" marT="45717" marB="45717" anchor="ctr">
                    <a:solidFill>
                      <a:srgbClr val="FFFFFF"/>
                    </a:solidFill>
                  </a:tcPr>
                </a:tc>
                <a:tc hMerge="1">
                  <a:txBody>
                    <a:bodyPr/>
                    <a:lstStyle/>
                    <a:p>
                      <a:pPr algn="l"/>
                      <a:endParaRPr lang="en-GB" sz="2000" b="0" dirty="0">
                        <a:solidFill>
                          <a:srgbClr val="0F5494"/>
                        </a:solidFill>
                      </a:endParaRPr>
                    </a:p>
                  </a:txBody>
                  <a:tcPr marL="91444" marR="91444" marT="45717" marB="45717" anchor="ctr">
                    <a:solidFill>
                      <a:srgbClr val="FFFFFF"/>
                    </a:solidFill>
                  </a:tcPr>
                </a:tc>
                <a:extLst>
                  <a:ext uri="{0D108BD9-81ED-4DB2-BD59-A6C34878D82A}">
                    <a16:rowId xmlns:a16="http://schemas.microsoft.com/office/drawing/2014/main" val="1546527298"/>
                  </a:ext>
                </a:extLst>
              </a:tr>
              <a:tr h="597631">
                <a:tc gridSpan="2">
                  <a:txBody>
                    <a:bodyPr/>
                    <a:lstStyle/>
                    <a:p>
                      <a:pPr lvl="0" algn="ctr"/>
                      <a:r>
                        <a:rPr lang="en-GB" sz="1600" b="0" dirty="0" smtClean="0">
                          <a:solidFill>
                            <a:srgbClr val="115595"/>
                          </a:solidFill>
                        </a:rPr>
                        <a:t>Independent</a:t>
                      </a:r>
                      <a:r>
                        <a:rPr lang="en-GB" sz="1600" b="0" baseline="0" dirty="0" smtClean="0">
                          <a:solidFill>
                            <a:srgbClr val="115595"/>
                          </a:solidFill>
                        </a:rPr>
                        <a:t> ethics advisor or board can be required </a:t>
                      </a:r>
                      <a:endParaRPr lang="en-GB" sz="1600" b="0" dirty="0">
                        <a:solidFill>
                          <a:srgbClr val="115595"/>
                        </a:solidFill>
                      </a:endParaRPr>
                    </a:p>
                  </a:txBody>
                  <a:tcPr marL="91444" marR="91444" marT="45717" marB="45717" anchor="ctr">
                    <a:solidFill>
                      <a:srgbClr val="FFFFFF"/>
                    </a:solidFill>
                  </a:tcPr>
                </a:tc>
                <a:tc hMerge="1">
                  <a:txBody>
                    <a:bodyPr/>
                    <a:lstStyle/>
                    <a:p>
                      <a:pPr marL="0" marR="0" lvl="0" indent="0" algn="l" defTabSz="913755" rtl="0" eaLnBrk="1" fontAlgn="auto" latinLnBrk="0" hangingPunct="1">
                        <a:lnSpc>
                          <a:spcPct val="100000"/>
                        </a:lnSpc>
                        <a:spcBef>
                          <a:spcPts val="0"/>
                        </a:spcBef>
                        <a:spcAft>
                          <a:spcPts val="0"/>
                        </a:spcAft>
                        <a:buClrTx/>
                        <a:buSzTx/>
                        <a:buFontTx/>
                        <a:buNone/>
                        <a:tabLst/>
                        <a:defRPr/>
                      </a:pPr>
                      <a:endParaRPr lang="en-GB" sz="2000" b="0" dirty="0" smtClean="0">
                        <a:solidFill>
                          <a:srgbClr val="0F5494"/>
                        </a:solidFill>
                      </a:endParaRPr>
                    </a:p>
                  </a:txBody>
                  <a:tcPr marL="91444" marR="91444" marT="45717" marB="45717" anchor="ctr">
                    <a:solidFill>
                      <a:srgbClr val="FFFFFF"/>
                    </a:solidFill>
                  </a:tcPr>
                </a:tc>
                <a:extLst>
                  <a:ext uri="{0D108BD9-81ED-4DB2-BD59-A6C34878D82A}">
                    <a16:rowId xmlns:a16="http://schemas.microsoft.com/office/drawing/2014/main" val="107830699"/>
                  </a:ext>
                </a:extLst>
              </a:tr>
              <a:tr h="853761">
                <a:tc gridSpan="2">
                  <a:txBody>
                    <a:bodyPr/>
                    <a:lstStyle/>
                    <a:p>
                      <a:pPr lvl="0" algn="ctr"/>
                      <a:r>
                        <a:rPr lang="en-GB" sz="1600" b="0" u="sng" dirty="0" smtClean="0">
                          <a:solidFill>
                            <a:srgbClr val="115595"/>
                          </a:solidFill>
                        </a:rPr>
                        <a:t>PROJECT Ethics Checks ,</a:t>
                      </a:r>
                      <a:r>
                        <a:rPr lang="en-GB" sz="1600" b="0" u="sng" baseline="0" dirty="0" smtClean="0">
                          <a:solidFill>
                            <a:srgbClr val="115595"/>
                          </a:solidFill>
                        </a:rPr>
                        <a:t> </a:t>
                      </a:r>
                      <a:r>
                        <a:rPr lang="en-GB" sz="1600" b="0" u="sng" dirty="0" smtClean="0">
                          <a:solidFill>
                            <a:srgbClr val="115595"/>
                          </a:solidFill>
                        </a:rPr>
                        <a:t>Reviews and Audits </a:t>
                      </a:r>
                      <a:r>
                        <a:rPr lang="en-GB" sz="1600" b="0" u="sng" dirty="0" smtClean="0">
                          <a:solidFill>
                            <a:srgbClr val="115595"/>
                          </a:solidFill>
                        </a:rPr>
                        <a:t>can </a:t>
                      </a:r>
                      <a:r>
                        <a:rPr lang="en-GB" sz="1600" b="0" u="sng" dirty="0" smtClean="0">
                          <a:solidFill>
                            <a:srgbClr val="115595"/>
                          </a:solidFill>
                        </a:rPr>
                        <a:t>be initiated by the EC</a:t>
                      </a:r>
                      <a:endParaRPr lang="en-US" sz="1600" b="0" u="sng" dirty="0" smtClean="0">
                        <a:solidFill>
                          <a:srgbClr val="115595"/>
                        </a:solidFill>
                      </a:endParaRPr>
                    </a:p>
                  </a:txBody>
                  <a:tcPr marL="91444" marR="91444" marT="45717" marB="45717" anchor="ctr">
                    <a:solidFill>
                      <a:srgbClr val="FFFFFF"/>
                    </a:solidFill>
                  </a:tcPr>
                </a:tc>
                <a:tc hMerge="1">
                  <a:txBody>
                    <a:bodyPr/>
                    <a:lstStyle/>
                    <a:p>
                      <a:pPr marL="0" marR="0" lvl="0" indent="0" algn="l" defTabSz="913755" rtl="0" eaLnBrk="1" fontAlgn="auto" latinLnBrk="0" hangingPunct="1">
                        <a:lnSpc>
                          <a:spcPct val="100000"/>
                        </a:lnSpc>
                        <a:spcBef>
                          <a:spcPts val="0"/>
                        </a:spcBef>
                        <a:spcAft>
                          <a:spcPts val="0"/>
                        </a:spcAft>
                        <a:buClrTx/>
                        <a:buSzTx/>
                        <a:buFontTx/>
                        <a:buNone/>
                        <a:tabLst/>
                        <a:defRPr/>
                      </a:pPr>
                      <a:endParaRPr lang="en-GB" sz="2000" b="0" dirty="0">
                        <a:solidFill>
                          <a:srgbClr val="0F5494"/>
                        </a:solidFill>
                      </a:endParaRPr>
                    </a:p>
                  </a:txBody>
                  <a:tcPr marL="91444" marR="91444" marT="45717" marB="45717">
                    <a:solidFill>
                      <a:srgbClr val="FFFFFF"/>
                    </a:solidFill>
                  </a:tcPr>
                </a:tc>
                <a:extLst>
                  <a:ext uri="{0D108BD9-81ED-4DB2-BD59-A6C34878D82A}">
                    <a16:rowId xmlns:a16="http://schemas.microsoft.com/office/drawing/2014/main" val="3987329731"/>
                  </a:ext>
                </a:extLst>
              </a:tr>
            </a:tbl>
          </a:graphicData>
        </a:graphic>
      </p:graphicFrame>
    </p:spTree>
    <p:extLst>
      <p:ext uri="{BB962C8B-B14F-4D97-AF65-F5344CB8AC3E}">
        <p14:creationId xmlns:p14="http://schemas.microsoft.com/office/powerpoint/2010/main" val="292019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539552" y="1268760"/>
            <a:ext cx="8226425" cy="5184576"/>
          </a:xfrm>
        </p:spPr>
        <p:txBody>
          <a:bodyPr/>
          <a:lstStyle/>
          <a:p>
            <a:pPr algn="just" eaLnBrk="1" hangingPunct="1">
              <a:spcBef>
                <a:spcPct val="0"/>
              </a:spcBef>
              <a:defRPr/>
            </a:pPr>
            <a:r>
              <a:rPr lang="en-GB" altLang="en-US" sz="3000" b="1" i="0" dirty="0" smtClean="0">
                <a:solidFill>
                  <a:srgbClr val="00B050"/>
                </a:solidFill>
              </a:rPr>
              <a:t>(3) Ethics Assessment </a:t>
            </a:r>
            <a:r>
              <a:rPr lang="en-GB" altLang="en-US" sz="2000" dirty="0" smtClean="0">
                <a:solidFill>
                  <a:srgbClr val="C00000"/>
                </a:solidFill>
              </a:rPr>
              <a:t>(similar to H2020 – up to 5 Ethics Experts</a:t>
            </a:r>
            <a:r>
              <a:rPr lang="en-GB" altLang="en-US" sz="2000" dirty="0" smtClean="0">
                <a:solidFill>
                  <a:srgbClr val="C00000"/>
                </a:solidFill>
              </a:rPr>
              <a:t>)</a:t>
            </a:r>
            <a:endParaRPr lang="fr-BE" altLang="en-US" i="0" dirty="0" smtClean="0"/>
          </a:p>
          <a:p>
            <a:pPr marL="0" indent="0" algn="just" eaLnBrk="1" hangingPunct="1">
              <a:spcBef>
                <a:spcPct val="0"/>
              </a:spcBef>
              <a:defRPr/>
            </a:pPr>
            <a:r>
              <a:rPr lang="en-GB" altLang="en-US" sz="1800" i="0" dirty="0" smtClean="0"/>
              <a:t>An </a:t>
            </a:r>
            <a:r>
              <a:rPr lang="en-GB" altLang="en-US" sz="1800" b="1" i="0" dirty="0" smtClean="0"/>
              <a:t>in-depth analysis </a:t>
            </a:r>
            <a:r>
              <a:rPr lang="en-GB" altLang="en-US" sz="1800" i="0" dirty="0" smtClean="0"/>
              <a:t>of the ethics issues for:</a:t>
            </a:r>
          </a:p>
          <a:p>
            <a:pPr marL="742950" lvl="1" indent="-342900" algn="just" eaLnBrk="1" hangingPunct="1">
              <a:spcBef>
                <a:spcPct val="0"/>
              </a:spcBef>
              <a:buClr>
                <a:srgbClr val="0F5494"/>
              </a:buClr>
              <a:buFont typeface="Arial" panose="020B0604020202020204" pitchFamily="34" charset="0"/>
              <a:buChar char="•"/>
              <a:defRPr/>
            </a:pPr>
            <a:r>
              <a:rPr lang="en-GB" altLang="en-US" sz="1800" b="0" dirty="0" smtClean="0"/>
              <a:t>All </a:t>
            </a:r>
            <a:r>
              <a:rPr lang="en-GB" altLang="en-US" sz="1800" dirty="0" smtClean="0"/>
              <a:t>hE </a:t>
            </a:r>
            <a:r>
              <a:rPr lang="en-GB" altLang="en-US" sz="1800" dirty="0"/>
              <a:t>or hESC </a:t>
            </a:r>
            <a:r>
              <a:rPr lang="en-GB" altLang="en-US" sz="1800" b="0" dirty="0" smtClean="0"/>
              <a:t>proposals</a:t>
            </a:r>
          </a:p>
          <a:p>
            <a:pPr marL="742950" lvl="1" indent="-342900" algn="just" eaLnBrk="1" hangingPunct="1">
              <a:spcBef>
                <a:spcPct val="0"/>
              </a:spcBef>
              <a:buClr>
                <a:srgbClr val="0F5494"/>
              </a:buClr>
              <a:buFont typeface="Arial" panose="020B0604020202020204" pitchFamily="34" charset="0"/>
              <a:buChar char="•"/>
              <a:defRPr/>
            </a:pPr>
            <a:r>
              <a:rPr lang="en-GB" altLang="en-US" sz="1800" b="0" dirty="0" smtClean="0"/>
              <a:t>Proposals </a:t>
            </a:r>
            <a:r>
              <a:rPr lang="en-US" altLang="en-US" sz="1800" b="0" dirty="0" smtClean="0"/>
              <a:t>raising </a:t>
            </a:r>
            <a:r>
              <a:rPr lang="en-US" altLang="en-US" sz="1800" dirty="0" smtClean="0">
                <a:solidFill>
                  <a:srgbClr val="00B050"/>
                </a:solidFill>
              </a:rPr>
              <a:t>serious and/or complex ethics </a:t>
            </a:r>
            <a:r>
              <a:rPr lang="en-US" altLang="en-US" sz="1800" dirty="0" smtClean="0">
                <a:solidFill>
                  <a:srgbClr val="00B050"/>
                </a:solidFill>
              </a:rPr>
              <a:t>issues</a:t>
            </a:r>
            <a:endParaRPr lang="en-GB" altLang="en-US" sz="1800" b="0" dirty="0"/>
          </a:p>
          <a:p>
            <a:pPr marL="400050" lvl="1" indent="0" algn="just" eaLnBrk="1" hangingPunct="1">
              <a:spcBef>
                <a:spcPct val="0"/>
              </a:spcBef>
              <a:buClr>
                <a:srgbClr val="0F5494"/>
              </a:buClr>
              <a:defRPr/>
            </a:pPr>
            <a:r>
              <a:rPr lang="fr-BE" altLang="en-US" sz="1800" b="0" u="sng" dirty="0" smtClean="0"/>
              <a:t>For </a:t>
            </a:r>
            <a:r>
              <a:rPr lang="fr-BE" altLang="en-US" sz="1800" b="0" u="sng" dirty="0" err="1" smtClean="0"/>
              <a:t>example</a:t>
            </a:r>
            <a:r>
              <a:rPr lang="fr-BE" altLang="en-US" sz="1800" b="0" u="sng" dirty="0" smtClean="0"/>
              <a:t>, </a:t>
            </a:r>
            <a:r>
              <a:rPr lang="fr-BE" altLang="en-US" sz="1800" b="0" u="sng" dirty="0" err="1" smtClean="0"/>
              <a:t>when</a:t>
            </a:r>
            <a:r>
              <a:rPr lang="fr-BE" altLang="en-US" sz="1800" b="0" u="sng" dirty="0" smtClean="0"/>
              <a:t> </a:t>
            </a:r>
            <a:r>
              <a:rPr lang="en-US" sz="1800" b="0" u="sng" dirty="0" smtClean="0"/>
              <a:t>research proposals</a:t>
            </a:r>
            <a:r>
              <a:rPr lang="en-IE" b="0" u="sng" dirty="0" smtClean="0"/>
              <a:t>:</a:t>
            </a:r>
            <a:endParaRPr lang="en-IE" b="0" u="sng" dirty="0" smtClean="0"/>
          </a:p>
          <a:p>
            <a:pPr marL="1143000" lvl="2" indent="-342900" algn="just" eaLnBrk="1" hangingPunct="1">
              <a:spcBef>
                <a:spcPct val="0"/>
              </a:spcBef>
              <a:buClr>
                <a:srgbClr val="0F5494"/>
              </a:buClr>
              <a:buFont typeface="Arial" panose="020B0604020202020204" pitchFamily="34" charset="0"/>
              <a:buChar char="•"/>
              <a:defRPr/>
            </a:pPr>
            <a:r>
              <a:rPr lang="en-US" dirty="0" smtClean="0"/>
              <a:t>have </a:t>
            </a:r>
            <a:r>
              <a:rPr lang="en-US" dirty="0"/>
              <a:t>the potential to violate fundamental rights and freedoms </a:t>
            </a:r>
            <a:r>
              <a:rPr lang="en-US" dirty="0" smtClean="0"/>
              <a:t>or </a:t>
            </a:r>
            <a:r>
              <a:rPr lang="en-US" dirty="0"/>
              <a:t>undermine fundamental EU values </a:t>
            </a:r>
            <a:endParaRPr lang="en-US" dirty="0" smtClean="0"/>
          </a:p>
          <a:p>
            <a:pPr marL="1143000" lvl="2" indent="-342900" algn="just" eaLnBrk="1" hangingPunct="1">
              <a:spcBef>
                <a:spcPct val="0"/>
              </a:spcBef>
              <a:buClr>
                <a:srgbClr val="0F5494"/>
              </a:buClr>
              <a:buFont typeface="Arial" panose="020B0604020202020204" pitchFamily="34" charset="0"/>
              <a:buChar char="•"/>
              <a:defRPr/>
            </a:pPr>
            <a:r>
              <a:rPr lang="en-US" dirty="0" smtClean="0"/>
              <a:t>have </a:t>
            </a:r>
            <a:r>
              <a:rPr lang="en-US" dirty="0"/>
              <a:t>the potential to result in significant harm to researchers, research participants, the public, animals or the </a:t>
            </a:r>
            <a:r>
              <a:rPr lang="en-US" dirty="0" smtClean="0"/>
              <a:t>environment</a:t>
            </a:r>
          </a:p>
          <a:p>
            <a:pPr marL="1143000" lvl="2" indent="-342900" algn="just" eaLnBrk="1" hangingPunct="1">
              <a:spcBef>
                <a:spcPct val="0"/>
              </a:spcBef>
              <a:buClr>
                <a:srgbClr val="0F5494"/>
              </a:buClr>
              <a:buFont typeface="Arial" panose="020B0604020202020204" pitchFamily="34" charset="0"/>
              <a:buChar char="•"/>
              <a:defRPr/>
            </a:pPr>
            <a:r>
              <a:rPr lang="en-US" dirty="0" smtClean="0"/>
              <a:t>raises </a:t>
            </a:r>
            <a:r>
              <a:rPr lang="en-US" dirty="0"/>
              <a:t>multiple or ‘intersectional’ ethics </a:t>
            </a:r>
            <a:r>
              <a:rPr lang="en-US" dirty="0" smtClean="0"/>
              <a:t>issues</a:t>
            </a:r>
            <a:r>
              <a:rPr lang="en-US" dirty="0"/>
              <a:t> </a:t>
            </a:r>
            <a:r>
              <a:rPr lang="en-US" dirty="0" smtClean="0"/>
              <a:t>(e.g</a:t>
            </a:r>
            <a:r>
              <a:rPr lang="en-US" dirty="0"/>
              <a:t>. research into </a:t>
            </a:r>
            <a:r>
              <a:rPr lang="en-US" dirty="0" err="1"/>
              <a:t>marginalised</a:t>
            </a:r>
            <a:r>
              <a:rPr lang="en-US" dirty="0"/>
              <a:t> or vulnerable individual groups that exposes them to the risk of stigmatization, exclusion, reprisals or increased </a:t>
            </a:r>
            <a:r>
              <a:rPr lang="en-US" dirty="0" err="1" smtClean="0"/>
              <a:t>marginalisation</a:t>
            </a:r>
            <a:r>
              <a:rPr lang="en-US" dirty="0" smtClean="0"/>
              <a:t>)</a:t>
            </a:r>
          </a:p>
          <a:p>
            <a:pPr marL="1143000" lvl="2" indent="-342900" algn="just" eaLnBrk="1" hangingPunct="1">
              <a:spcBef>
                <a:spcPct val="0"/>
              </a:spcBef>
              <a:buClr>
                <a:srgbClr val="0F5494"/>
              </a:buClr>
              <a:buFont typeface="Arial" panose="020B0604020202020204" pitchFamily="34" charset="0"/>
              <a:buChar char="•"/>
              <a:defRPr/>
            </a:pPr>
            <a:r>
              <a:rPr lang="en-GB" dirty="0" smtClean="0"/>
              <a:t>the </a:t>
            </a:r>
            <a:r>
              <a:rPr lang="en-GB" dirty="0"/>
              <a:t>area of research is the subject of widespread </a:t>
            </a:r>
            <a:r>
              <a:rPr lang="en-GB" dirty="0" smtClean="0"/>
              <a:t>ethical </a:t>
            </a:r>
            <a:r>
              <a:rPr lang="en-GB" u="sng" dirty="0" smtClean="0"/>
              <a:t>debate</a:t>
            </a:r>
            <a:r>
              <a:rPr lang="el-GR" dirty="0"/>
              <a:t> </a:t>
            </a:r>
            <a:r>
              <a:rPr lang="en-GB" dirty="0"/>
              <a:t> among scientists and </a:t>
            </a:r>
            <a:r>
              <a:rPr lang="en-GB" dirty="0" smtClean="0"/>
              <a:t>ethicists</a:t>
            </a:r>
          </a:p>
          <a:p>
            <a:pPr marL="1143000" lvl="2" indent="-342900" algn="just" eaLnBrk="1" hangingPunct="1">
              <a:spcBef>
                <a:spcPct val="0"/>
              </a:spcBef>
              <a:buClr>
                <a:srgbClr val="0F5494"/>
              </a:buClr>
              <a:buFont typeface="Arial" panose="020B0604020202020204" pitchFamily="34" charset="0"/>
              <a:buChar char="•"/>
              <a:defRPr/>
            </a:pPr>
            <a:r>
              <a:rPr lang="en-US" dirty="0" smtClean="0"/>
              <a:t>there </a:t>
            </a:r>
            <a:r>
              <a:rPr lang="en-US" dirty="0"/>
              <a:t>are grave doubts regarding the capacity of the researchers or the participating institutions to mitigate effectively the </a:t>
            </a:r>
            <a:r>
              <a:rPr lang="en-US" dirty="0" smtClean="0"/>
              <a:t>risks</a:t>
            </a:r>
          </a:p>
          <a:p>
            <a:pPr marL="1143000" lvl="2" indent="-342900" algn="just" eaLnBrk="1" hangingPunct="1">
              <a:spcBef>
                <a:spcPct val="0"/>
              </a:spcBef>
              <a:buClr>
                <a:srgbClr val="0F5494"/>
              </a:buClr>
              <a:buFont typeface="Arial" panose="020B0604020202020204" pitchFamily="34" charset="0"/>
              <a:buChar char="•"/>
              <a:defRPr/>
            </a:pPr>
            <a:r>
              <a:rPr lang="en-US" altLang="en-US" dirty="0" smtClean="0"/>
              <a:t>…</a:t>
            </a:r>
            <a:endParaRPr lang="en-GB" altLang="en-US" dirty="0" smtClean="0"/>
          </a:p>
          <a:p>
            <a:pPr marL="0" indent="0" algn="just" eaLnBrk="1" hangingPunct="1">
              <a:spcBef>
                <a:spcPct val="0"/>
              </a:spcBef>
              <a:buClr>
                <a:srgbClr val="0F5494"/>
              </a:buClr>
              <a:defRPr/>
            </a:pPr>
            <a:endParaRPr lang="en-GB" altLang="en-US" sz="1800" i="0" dirty="0" smtClean="0"/>
          </a:p>
          <a:p>
            <a:pPr>
              <a:defRPr/>
            </a:pPr>
            <a:endParaRPr lang="en-GB" alt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solidFill>
                  <a:srgbClr val="00B050"/>
                </a:solidFill>
              </a:rPr>
              <a:t>(3) Ethics Assessment</a:t>
            </a:r>
            <a:endParaRPr lang="en-IE" dirty="0">
              <a:solidFill>
                <a:srgbClr val="00B050"/>
              </a:solidFill>
            </a:endParaRPr>
          </a:p>
        </p:txBody>
      </p:sp>
      <p:sp>
        <p:nvSpPr>
          <p:cNvPr id="3" name="Content Placeholder 2"/>
          <p:cNvSpPr>
            <a:spLocks noGrp="1"/>
          </p:cNvSpPr>
          <p:nvPr>
            <p:ph idx="1"/>
          </p:nvPr>
        </p:nvSpPr>
        <p:spPr>
          <a:xfrm>
            <a:off x="457200" y="2492375"/>
            <a:ext cx="8229600" cy="3096865"/>
          </a:xfrm>
        </p:spPr>
        <p:txBody>
          <a:bodyPr/>
          <a:lstStyle/>
          <a:p>
            <a:pPr marL="0" indent="0" algn="just" eaLnBrk="1" hangingPunct="1">
              <a:spcBef>
                <a:spcPct val="0"/>
              </a:spcBef>
              <a:buClr>
                <a:srgbClr val="0F5494"/>
              </a:buClr>
              <a:buNone/>
              <a:defRPr/>
            </a:pPr>
            <a:r>
              <a:rPr lang="en-GB" altLang="en-US" sz="1800" b="1" i="0" dirty="0"/>
              <a:t>Possible Outcomes</a:t>
            </a:r>
          </a:p>
          <a:p>
            <a:pPr marL="0" indent="0" algn="just" eaLnBrk="1" hangingPunct="1">
              <a:spcBef>
                <a:spcPct val="0"/>
              </a:spcBef>
              <a:buClr>
                <a:srgbClr val="0F5494"/>
              </a:buClr>
              <a:defRPr/>
            </a:pPr>
            <a:endParaRPr lang="en-GB" altLang="en-US" sz="1800" b="1" i="0" dirty="0"/>
          </a:p>
          <a:p>
            <a:pPr marL="857250" lvl="1" indent="-457200" algn="just" eaLnBrk="1" hangingPunct="1">
              <a:lnSpc>
                <a:spcPct val="150000"/>
              </a:lnSpc>
              <a:spcBef>
                <a:spcPct val="0"/>
              </a:spcBef>
              <a:buClr>
                <a:srgbClr val="0F5494"/>
              </a:buClr>
              <a:buFont typeface="+mj-lt"/>
              <a:buAutoNum type="arabicPeriod"/>
              <a:defRPr/>
            </a:pPr>
            <a:r>
              <a:rPr lang="en-GB" altLang="en-US" sz="1800" dirty="0">
                <a:solidFill>
                  <a:srgbClr val="00B050"/>
                </a:solidFill>
              </a:rPr>
              <a:t>ETHICS CLEARANCE </a:t>
            </a:r>
            <a:r>
              <a:rPr lang="en-GB" altLang="en-US" sz="1800" b="0" dirty="0">
                <a:sym typeface="Wingdings" panose="05000000000000000000" pitchFamily="2" charset="2"/>
              </a:rPr>
              <a:t> GA is finalized</a:t>
            </a:r>
            <a:endParaRPr lang="en-GB" altLang="en-US" sz="1800" b="0" dirty="0"/>
          </a:p>
          <a:p>
            <a:pPr marL="857250" lvl="1" indent="-457200" algn="just" eaLnBrk="1" hangingPunct="1">
              <a:lnSpc>
                <a:spcPct val="150000"/>
              </a:lnSpc>
              <a:spcBef>
                <a:spcPct val="0"/>
              </a:spcBef>
              <a:buClr>
                <a:srgbClr val="0F5494"/>
              </a:buClr>
              <a:buFont typeface="+mj-lt"/>
              <a:buAutoNum type="arabicPeriod"/>
              <a:defRPr/>
            </a:pPr>
            <a:r>
              <a:rPr lang="en-GB" altLang="en-US" sz="1800" dirty="0">
                <a:solidFill>
                  <a:srgbClr val="FFC000"/>
                </a:solidFill>
              </a:rPr>
              <a:t>CONDITIONAL CLEARANCE </a:t>
            </a:r>
            <a:r>
              <a:rPr lang="en-GB" altLang="en-US" sz="1800" b="0" dirty="0">
                <a:sym typeface="Wingdings" panose="05000000000000000000" pitchFamily="2" charset="2"/>
              </a:rPr>
              <a:t> </a:t>
            </a:r>
            <a:r>
              <a:rPr lang="en-GB" altLang="en-US" sz="1800" b="0" u="sng" dirty="0">
                <a:sym typeface="Wingdings" panose="05000000000000000000" pitchFamily="2" charset="2"/>
              </a:rPr>
              <a:t>Requirements</a:t>
            </a:r>
            <a:r>
              <a:rPr lang="en-GB" altLang="en-US" sz="1800" b="0" dirty="0">
                <a:sym typeface="Wingdings" panose="05000000000000000000" pitchFamily="2" charset="2"/>
              </a:rPr>
              <a:t> need to be fulfilled, </a:t>
            </a:r>
            <a:r>
              <a:rPr lang="en-GB" altLang="en-US" sz="1800" b="0" u="sng" dirty="0">
                <a:sym typeface="Wingdings" panose="05000000000000000000" pitchFamily="2" charset="2"/>
              </a:rPr>
              <a:t>contractual obligations </a:t>
            </a:r>
            <a:r>
              <a:rPr lang="en-GB" altLang="en-US" sz="1800" b="0" dirty="0">
                <a:sym typeface="Wingdings" panose="05000000000000000000" pitchFamily="2" charset="2"/>
              </a:rPr>
              <a:t>are included in GA</a:t>
            </a:r>
          </a:p>
          <a:p>
            <a:pPr marL="857250" lvl="1" indent="-457200" algn="just" eaLnBrk="1" hangingPunct="1">
              <a:lnSpc>
                <a:spcPct val="150000"/>
              </a:lnSpc>
              <a:spcBef>
                <a:spcPct val="0"/>
              </a:spcBef>
              <a:buClr>
                <a:srgbClr val="0F5494"/>
              </a:buClr>
              <a:buFont typeface="+mj-lt"/>
              <a:buAutoNum type="arabicPeriod"/>
              <a:defRPr/>
            </a:pPr>
            <a:r>
              <a:rPr lang="en-GB" altLang="en-US" sz="1800" dirty="0">
                <a:solidFill>
                  <a:srgbClr val="FFC000"/>
                </a:solidFill>
              </a:rPr>
              <a:t>Second ethics assessment </a:t>
            </a:r>
            <a:r>
              <a:rPr lang="en-GB" altLang="en-US" sz="1800" b="0" dirty="0">
                <a:sym typeface="Wingdings" panose="05000000000000000000" pitchFamily="2" charset="2"/>
              </a:rPr>
              <a:t> GA is postponed</a:t>
            </a:r>
            <a:endParaRPr lang="en-GB" altLang="en-US" sz="1800" b="0" dirty="0"/>
          </a:p>
          <a:p>
            <a:pPr marL="857250" lvl="1" indent="-457200" algn="just" eaLnBrk="1" hangingPunct="1">
              <a:lnSpc>
                <a:spcPct val="150000"/>
              </a:lnSpc>
              <a:spcBef>
                <a:spcPct val="0"/>
              </a:spcBef>
              <a:buClr>
                <a:srgbClr val="0F5494"/>
              </a:buClr>
              <a:buFont typeface="+mj-lt"/>
              <a:buAutoNum type="arabicPeriod"/>
              <a:defRPr/>
            </a:pPr>
            <a:r>
              <a:rPr lang="en-GB" altLang="en-US" sz="1800" dirty="0">
                <a:solidFill>
                  <a:srgbClr val="FF0000"/>
                </a:solidFill>
              </a:rPr>
              <a:t>NO ETHICS CLEARANCE </a:t>
            </a:r>
            <a:r>
              <a:rPr lang="en-GB" altLang="en-US" sz="1800" b="0" dirty="0">
                <a:sym typeface="Wingdings" panose="05000000000000000000" pitchFamily="2" charset="2"/>
              </a:rPr>
              <a:t> Proposal cannot be </a:t>
            </a:r>
            <a:r>
              <a:rPr lang="en-GB" altLang="en-US" sz="1800" b="0" dirty="0" smtClean="0">
                <a:sym typeface="Wingdings" panose="05000000000000000000" pitchFamily="2" charset="2"/>
              </a:rPr>
              <a:t>funded</a:t>
            </a:r>
            <a:endParaRPr lang="en-GB" altLang="en-US" sz="1800" b="0" dirty="0"/>
          </a:p>
        </p:txBody>
      </p:sp>
    </p:spTree>
    <p:extLst>
      <p:ext uri="{BB962C8B-B14F-4D97-AF65-F5344CB8AC3E}">
        <p14:creationId xmlns:p14="http://schemas.microsoft.com/office/powerpoint/2010/main" val="4065176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TRUST</a:t>
            </a:r>
            <a:endParaRPr lang="en-IE" dirty="0"/>
          </a:p>
        </p:txBody>
      </p:sp>
      <p:sp>
        <p:nvSpPr>
          <p:cNvPr id="3" name="Content Placeholder 2"/>
          <p:cNvSpPr>
            <a:spLocks noGrp="1"/>
          </p:cNvSpPr>
          <p:nvPr>
            <p:ph idx="1"/>
          </p:nvPr>
        </p:nvSpPr>
        <p:spPr>
          <a:xfrm>
            <a:off x="457200" y="2060849"/>
            <a:ext cx="8229600" cy="864095"/>
          </a:xfrm>
        </p:spPr>
        <p:txBody>
          <a:bodyPr/>
          <a:lstStyle/>
          <a:p>
            <a:r>
              <a:rPr lang="en-US" b="1" i="0" dirty="0"/>
              <a:t>Trust takes years to build, seconds to break, and forever to fix</a:t>
            </a:r>
            <a:r>
              <a:rPr lang="en-US" b="1" i="0" dirty="0" smtClean="0"/>
              <a:t>.</a:t>
            </a:r>
          </a:p>
          <a:p>
            <a:endParaRPr lang="en-US" b="1" i="0" dirty="0"/>
          </a:p>
          <a:p>
            <a:endParaRPr lang="en-IE" b="1" i="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924944"/>
            <a:ext cx="4968552" cy="3549079"/>
          </a:xfrm>
          <a:prstGeom prst="rect">
            <a:avLst/>
          </a:prstGeom>
        </p:spPr>
      </p:pic>
    </p:spTree>
    <p:extLst>
      <p:ext uri="{BB962C8B-B14F-4D97-AF65-F5344CB8AC3E}">
        <p14:creationId xmlns:p14="http://schemas.microsoft.com/office/powerpoint/2010/main" val="1861946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395536" y="1412776"/>
            <a:ext cx="8226425" cy="5112568"/>
          </a:xfrm>
        </p:spPr>
        <p:txBody>
          <a:bodyPr/>
          <a:lstStyle/>
          <a:p>
            <a:pPr eaLnBrk="1" hangingPunct="1">
              <a:spcBef>
                <a:spcPct val="0"/>
              </a:spcBef>
              <a:defRPr/>
            </a:pPr>
            <a:endParaRPr lang="fr-BE" altLang="en-US" sz="900" i="0" dirty="0" smtClean="0">
              <a:solidFill>
                <a:srgbClr val="0070C0"/>
              </a:solidFill>
              <a:latin typeface="Arial" panose="020B0604020202020204" pitchFamily="34" charset="0"/>
            </a:endParaRPr>
          </a:p>
          <a:p>
            <a:pPr algn="just" eaLnBrk="1" hangingPunct="1">
              <a:spcBef>
                <a:spcPct val="0"/>
              </a:spcBef>
              <a:defRPr/>
            </a:pPr>
            <a:r>
              <a:rPr lang="en-GB" altLang="en-US" sz="3000" b="1" i="0" dirty="0" smtClean="0">
                <a:solidFill>
                  <a:srgbClr val="00B050"/>
                </a:solidFill>
              </a:rPr>
              <a:t>(4) </a:t>
            </a:r>
            <a:r>
              <a:rPr lang="en-GB" altLang="en-US" b="1" i="0" dirty="0" smtClean="0">
                <a:solidFill>
                  <a:srgbClr val="00B050"/>
                </a:solidFill>
              </a:rPr>
              <a:t>Ethics Review (by 5 Ethics experts)  </a:t>
            </a:r>
          </a:p>
          <a:p>
            <a:pPr algn="just" eaLnBrk="1" hangingPunct="1">
              <a:spcBef>
                <a:spcPct val="0"/>
              </a:spcBef>
              <a:defRPr/>
            </a:pPr>
            <a:endParaRPr lang="en-GB" altLang="en-US" sz="2000" i="0" dirty="0"/>
          </a:p>
          <a:p>
            <a:pPr marL="342900" indent="-342900" algn="just" eaLnBrk="1" hangingPunct="1">
              <a:spcBef>
                <a:spcPct val="0"/>
              </a:spcBef>
              <a:buClr>
                <a:srgbClr val="0F5494"/>
              </a:buClr>
              <a:buFont typeface="Wingdings" panose="05000000000000000000" pitchFamily="2" charset="2"/>
              <a:buChar char="§"/>
              <a:defRPr/>
            </a:pPr>
            <a:r>
              <a:rPr lang="en-GB" altLang="en-US" sz="1800" i="0" dirty="0" smtClean="0"/>
              <a:t>During the lifetime of the project</a:t>
            </a:r>
          </a:p>
          <a:p>
            <a:pPr algn="just" eaLnBrk="1" hangingPunct="1">
              <a:spcBef>
                <a:spcPct val="0"/>
              </a:spcBef>
              <a:defRPr/>
            </a:pPr>
            <a:endParaRPr lang="en-GB" altLang="en-US" sz="1800" i="0" dirty="0" smtClean="0"/>
          </a:p>
          <a:p>
            <a:pPr eaLnBrk="1" hangingPunct="1">
              <a:spcBef>
                <a:spcPct val="0"/>
              </a:spcBef>
              <a:buClrTx/>
              <a:buSzTx/>
              <a:defRPr/>
            </a:pPr>
            <a:r>
              <a:rPr lang="en-US" altLang="en-US" sz="1800" b="1" i="0" dirty="0" smtClean="0"/>
              <a:t>When are Ethics Reviews requested? </a:t>
            </a:r>
          </a:p>
          <a:p>
            <a:pPr eaLnBrk="1" hangingPunct="1">
              <a:spcBef>
                <a:spcPct val="0"/>
              </a:spcBef>
              <a:buClrTx/>
              <a:buSzTx/>
              <a:defRPr/>
            </a:pPr>
            <a:endParaRPr lang="en-US" altLang="en-US" sz="1800" b="1" i="0" dirty="0" smtClean="0"/>
          </a:p>
          <a:p>
            <a:pPr marL="342900" indent="-342900" eaLnBrk="1" hangingPunct="1">
              <a:spcBef>
                <a:spcPct val="0"/>
              </a:spcBef>
              <a:buClrTx/>
              <a:buSzTx/>
              <a:buFont typeface="Arial" panose="020B0604020202020204" pitchFamily="34" charset="0"/>
              <a:buChar char="•"/>
              <a:defRPr/>
            </a:pPr>
            <a:r>
              <a:rPr lang="en-GB" altLang="en-US" sz="1800" i="0" dirty="0"/>
              <a:t>For projects raising complex or difficult ethics issues;</a:t>
            </a:r>
          </a:p>
          <a:p>
            <a:pPr algn="just" eaLnBrk="1" hangingPunct="1">
              <a:spcBef>
                <a:spcPct val="0"/>
              </a:spcBef>
              <a:buClrTx/>
              <a:buSzTx/>
              <a:buFont typeface="Arial" panose="020B0604020202020204" pitchFamily="34" charset="0"/>
              <a:buChar char="•"/>
              <a:defRPr/>
            </a:pPr>
            <a:r>
              <a:rPr lang="en-GB" altLang="en-US" sz="1800" i="0" dirty="0" smtClean="0"/>
              <a:t>Compliance </a:t>
            </a:r>
            <a:r>
              <a:rPr lang="en-GB" altLang="en-US" sz="1800" i="0" dirty="0"/>
              <a:t>with ethics requirements needs to be checked during the implementation</a:t>
            </a:r>
            <a:r>
              <a:rPr lang="en-GB" altLang="en-US" sz="1800" i="0" dirty="0" smtClean="0"/>
              <a:t>;</a:t>
            </a:r>
          </a:p>
          <a:p>
            <a:pPr algn="just" eaLnBrk="1" hangingPunct="1">
              <a:spcBef>
                <a:spcPct val="0"/>
              </a:spcBef>
              <a:buClrTx/>
              <a:buSzTx/>
              <a:buFont typeface="Arial" panose="020B0604020202020204" pitchFamily="34" charset="0"/>
              <a:buChar char="•"/>
              <a:defRPr/>
            </a:pPr>
            <a:r>
              <a:rPr lang="en-GB" altLang="en-US" sz="1800" i="0" dirty="0" smtClean="0"/>
              <a:t>Decision by the Project officer in the EC/Agency (i.e. documents </a:t>
            </a:r>
            <a:r>
              <a:rPr lang="en-GB" altLang="en-US" sz="1800" i="0" dirty="0" smtClean="0"/>
              <a:t>provided </a:t>
            </a:r>
            <a:r>
              <a:rPr lang="en-GB" altLang="en-US" sz="1800" i="0" dirty="0" smtClean="0"/>
              <a:t>are unsatisfactory)</a:t>
            </a:r>
          </a:p>
          <a:p>
            <a:pPr algn="just" eaLnBrk="1" hangingPunct="1">
              <a:spcBef>
                <a:spcPct val="0"/>
              </a:spcBef>
              <a:buClrTx/>
              <a:buSzTx/>
              <a:buFont typeface="Arial" panose="020B0604020202020204" pitchFamily="34" charset="0"/>
              <a:buChar char="•"/>
              <a:defRPr/>
            </a:pPr>
            <a:endParaRPr lang="en-GB" altLang="en-US" sz="1800" i="0" dirty="0"/>
          </a:p>
          <a:p>
            <a:pPr marL="0" indent="0" algn="just" eaLnBrk="1" hangingPunct="1">
              <a:spcBef>
                <a:spcPct val="0"/>
              </a:spcBef>
              <a:buClrTx/>
              <a:buSzTx/>
              <a:defRPr/>
            </a:pPr>
            <a:r>
              <a:rPr lang="en-GB" altLang="en-US" sz="1800" b="1" i="0" dirty="0" smtClean="0"/>
              <a:t>Full ethics review </a:t>
            </a:r>
            <a:r>
              <a:rPr lang="en-GB" altLang="en-US" sz="1800" i="0" dirty="0" smtClean="0"/>
              <a:t>(5 experts) v </a:t>
            </a:r>
            <a:r>
              <a:rPr lang="en-GB" altLang="en-US" sz="1800" b="1" i="0" dirty="0" smtClean="0">
                <a:solidFill>
                  <a:schemeClr val="accent6">
                    <a:lumMod val="75000"/>
                  </a:schemeClr>
                </a:solidFill>
              </a:rPr>
              <a:t>ethics check </a:t>
            </a:r>
            <a:r>
              <a:rPr lang="en-GB" altLang="en-US" sz="1800" i="0" dirty="0" smtClean="0"/>
              <a:t>(PO and 1-2 experts if necessary)  </a:t>
            </a:r>
            <a:r>
              <a:rPr lang="en-GB" altLang="en-US" sz="1800" i="0" dirty="0" smtClean="0"/>
              <a:t>v </a:t>
            </a:r>
            <a:r>
              <a:rPr lang="en-GB" altLang="en-US" sz="1800" b="1" i="0" dirty="0" smtClean="0"/>
              <a:t>ethics audit </a:t>
            </a:r>
            <a:r>
              <a:rPr lang="en-GB" altLang="en-US" sz="1800" i="0" dirty="0" smtClean="0"/>
              <a:t>(on site </a:t>
            </a:r>
            <a:r>
              <a:rPr lang="en-GB" altLang="en-US" sz="1800" i="0" dirty="0" smtClean="0"/>
              <a:t>visit EC and experts)</a:t>
            </a:r>
            <a:endParaRPr lang="en-GB" altLang="en-US" sz="1800" i="0" dirty="0" smtClean="0"/>
          </a:p>
          <a:p>
            <a:pPr marL="0" indent="0" algn="just" eaLnBrk="1" hangingPunct="1">
              <a:spcBef>
                <a:spcPct val="0"/>
              </a:spcBef>
              <a:buClrTx/>
              <a:buSzTx/>
              <a:defRPr/>
            </a:pPr>
            <a:endParaRPr lang="en-GB" altLang="en-US" sz="1800" i="0" strike="sngStrike" dirty="0" smtClean="0"/>
          </a:p>
          <a:p>
            <a:pPr>
              <a:defRPr/>
            </a:pPr>
            <a:endParaRPr lang="en-GB"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Flowchart: Terminator 454"/>
          <p:cNvSpPr/>
          <p:nvPr/>
        </p:nvSpPr>
        <p:spPr>
          <a:xfrm>
            <a:off x="29981" y="5866063"/>
            <a:ext cx="1337213" cy="707294"/>
          </a:xfrm>
          <a:prstGeom prst="flowChartTerminator">
            <a:avLst/>
          </a:prstGeom>
          <a:solidFill>
            <a:srgbClr val="00B050"/>
          </a:solidFill>
          <a:ln w="25400" cap="flat" cmpd="sng" algn="ctr">
            <a:solidFill>
              <a:srgbClr val="00B050"/>
            </a:solid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buClr>
                <a:srgbClr val="000000"/>
              </a:buClr>
              <a:buSzPct val="100000"/>
              <a:buFont typeface="Times New Roman" pitchFamily="18" charset="0"/>
              <a:buNone/>
              <a:defRPr/>
            </a:pPr>
            <a:r>
              <a:rPr lang="en-GB" sz="2000" b="1" u="sng" kern="0" dirty="0" smtClean="0">
                <a:solidFill>
                  <a:sysClr val="window" lastClr="FFFFFF"/>
                </a:solidFill>
                <a:latin typeface="Calibri"/>
              </a:rPr>
              <a:t>Ethics </a:t>
            </a:r>
            <a:r>
              <a:rPr lang="en-GB" sz="2000" b="1" u="sng" kern="0" dirty="0">
                <a:solidFill>
                  <a:sysClr val="window" lastClr="FFFFFF"/>
                </a:solidFill>
                <a:latin typeface="Calibri"/>
              </a:rPr>
              <a:t>clearance</a:t>
            </a:r>
          </a:p>
        </p:txBody>
      </p:sp>
      <p:cxnSp>
        <p:nvCxnSpPr>
          <p:cNvPr id="30732" name="Straight Arrow Connector 463"/>
          <p:cNvCxnSpPr>
            <a:cxnSpLocks noChangeShapeType="1"/>
          </p:cNvCxnSpPr>
          <p:nvPr/>
        </p:nvCxnSpPr>
        <p:spPr bwMode="auto">
          <a:xfrm>
            <a:off x="4986038" y="2078249"/>
            <a:ext cx="364237" cy="0"/>
          </a:xfrm>
          <a:prstGeom prst="straightConnector1">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30733" name="Straight Arrow Connector 465"/>
          <p:cNvCxnSpPr>
            <a:cxnSpLocks noChangeShapeType="1"/>
          </p:cNvCxnSpPr>
          <p:nvPr/>
        </p:nvCxnSpPr>
        <p:spPr bwMode="auto">
          <a:xfrm flipH="1">
            <a:off x="3474427" y="4513746"/>
            <a:ext cx="557550" cy="679252"/>
          </a:xfrm>
          <a:prstGeom prst="straightConnector1">
            <a:avLst/>
          </a:prstGeom>
          <a:noFill/>
          <a:ln w="635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30734" name="Straight Arrow Connector 468"/>
          <p:cNvCxnSpPr>
            <a:cxnSpLocks noChangeShapeType="1"/>
          </p:cNvCxnSpPr>
          <p:nvPr/>
        </p:nvCxnSpPr>
        <p:spPr bwMode="auto">
          <a:xfrm flipH="1">
            <a:off x="6420061" y="4461761"/>
            <a:ext cx="960" cy="344182"/>
          </a:xfrm>
          <a:prstGeom prst="straightConnector1">
            <a:avLst/>
          </a:prstGeom>
          <a:noFill/>
          <a:ln w="6350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430" name="TextBox 429"/>
          <p:cNvSpPr txBox="1"/>
          <p:nvPr/>
        </p:nvSpPr>
        <p:spPr>
          <a:xfrm>
            <a:off x="-55206" y="3338910"/>
            <a:ext cx="1422400" cy="707886"/>
          </a:xfrm>
          <a:prstGeom prst="rect">
            <a:avLst/>
          </a:prstGeom>
          <a:noFill/>
        </p:spPr>
        <p:txBody>
          <a:bodyPr>
            <a:spAutoFit/>
          </a:bodyPr>
          <a:lstStyle/>
          <a:p>
            <a:pPr algn="ctr" eaLnBrk="1" hangingPunct="1">
              <a:buClr>
                <a:srgbClr val="000000"/>
              </a:buClr>
              <a:buSzPct val="100000"/>
              <a:buFont typeface="Times New Roman" pitchFamily="18" charset="0"/>
              <a:buNone/>
              <a:defRPr/>
            </a:pPr>
            <a:r>
              <a:rPr lang="en-GB" sz="20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ethics </a:t>
            </a:r>
            <a:r>
              <a:rPr lang="en-GB" sz="2000" b="1" dirty="0" smtClean="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a:t>
            </a:r>
            <a:endParaRPr lang="en-GB" sz="20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30740" name="Straight Arrow Connector 504"/>
          <p:cNvCxnSpPr>
            <a:cxnSpLocks noChangeShapeType="1"/>
          </p:cNvCxnSpPr>
          <p:nvPr/>
        </p:nvCxnSpPr>
        <p:spPr bwMode="auto">
          <a:xfrm>
            <a:off x="7333656" y="1818275"/>
            <a:ext cx="441221" cy="0"/>
          </a:xfrm>
          <a:prstGeom prst="straightConnector1">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529" name="TextBox 528"/>
          <p:cNvSpPr txBox="1"/>
          <p:nvPr/>
        </p:nvSpPr>
        <p:spPr>
          <a:xfrm>
            <a:off x="1576379" y="3297348"/>
            <a:ext cx="1039724" cy="707886"/>
          </a:xfrm>
          <a:prstGeom prst="rect">
            <a:avLst/>
          </a:prstGeom>
          <a:noFill/>
        </p:spPr>
        <p:txBody>
          <a:bodyPr wrap="square">
            <a:spAutoFit/>
          </a:bodyPr>
          <a:lstStyle/>
          <a:p>
            <a:pPr algn="ctr" eaLnBrk="1" hangingPunct="1">
              <a:buClr>
                <a:srgbClr val="000000"/>
              </a:buClr>
              <a:buSzPct val="100000"/>
              <a:buFont typeface="Times New Roman" pitchFamily="18" charset="0"/>
              <a:buNone/>
              <a:defRPr/>
            </a:pPr>
            <a:r>
              <a:rPr lang="en-GB" sz="20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Ethics </a:t>
            </a:r>
            <a:endParaRPr lang="en-GB" sz="2000" b="1" dirty="0" smtClean="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buClr>
                <a:srgbClr val="000000"/>
              </a:buClr>
              <a:buSzPct val="100000"/>
              <a:buFont typeface="Times New Roman" pitchFamily="18" charset="0"/>
              <a:buNone/>
              <a:defRPr/>
            </a:pPr>
            <a:r>
              <a:rPr lang="en-GB" sz="2000" b="1" dirty="0" smtClean="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a:t>
            </a:r>
            <a:endParaRPr lang="en-GB" sz="20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30745" name="Straight Arrow Connector 533"/>
          <p:cNvCxnSpPr>
            <a:cxnSpLocks noChangeShapeType="1"/>
          </p:cNvCxnSpPr>
          <p:nvPr/>
        </p:nvCxnSpPr>
        <p:spPr bwMode="auto">
          <a:xfrm>
            <a:off x="550208" y="4009394"/>
            <a:ext cx="1" cy="1851614"/>
          </a:xfrm>
          <a:prstGeom prst="straightConnector1">
            <a:avLst/>
          </a:prstGeom>
          <a:noFill/>
          <a:ln w="57150">
            <a:solidFill>
              <a:srgbClr val="34B9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559" name="Rectangle 7"/>
          <p:cNvSpPr txBox="1">
            <a:spLocks noChangeArrowheads="1"/>
          </p:cNvSpPr>
          <p:nvPr/>
        </p:nvSpPr>
        <p:spPr>
          <a:xfrm>
            <a:off x="-15875" y="71438"/>
            <a:ext cx="4037013" cy="742950"/>
          </a:xfrm>
          <a:prstGeom prst="rect">
            <a:avLst/>
          </a:prstGeom>
          <a:noFill/>
        </p:spPr>
        <p:txBody>
          <a:bodyPr/>
          <a:lstStyle>
            <a:lvl1pPr marL="358775" indent="-358775">
              <a:spcBef>
                <a:spcPct val="20000"/>
              </a:spcBef>
              <a:buClr>
                <a:schemeClr val="bg1"/>
              </a:buClr>
              <a:buChar char="•"/>
              <a:defRPr sz="2400" i="1">
                <a:solidFill>
                  <a:srgbClr val="0F5494"/>
                </a:solidFill>
                <a:latin typeface="Verdana" pitchFamily="34" charset="0"/>
              </a:defRPr>
            </a:lvl1pPr>
            <a:lvl2pPr marL="358775" indent="-358775">
              <a:spcBef>
                <a:spcPct val="20000"/>
              </a:spcBef>
              <a:buClr>
                <a:srgbClr val="009FBA"/>
              </a:buClr>
              <a:buChar char="•"/>
              <a:defRPr sz="2000" b="1">
                <a:solidFill>
                  <a:srgbClr val="0F5494"/>
                </a:solidFill>
                <a:latin typeface="Verdana" pitchFamily="34" charset="0"/>
              </a:defRPr>
            </a:lvl2pPr>
            <a:lvl3pPr marL="358775" indent="-358775">
              <a:spcBef>
                <a:spcPct val="20000"/>
              </a:spcBef>
              <a:defRPr sz="1400">
                <a:solidFill>
                  <a:srgbClr val="0F5494"/>
                </a:solidFill>
                <a:latin typeface="Verdana" pitchFamily="34" charset="0"/>
              </a:defRPr>
            </a:lvl3pPr>
            <a:lvl4pPr marL="358775" indent="-358775">
              <a:spcBef>
                <a:spcPct val="20000"/>
              </a:spcBef>
              <a:buChar char="–"/>
              <a:defRPr sz="2000">
                <a:solidFill>
                  <a:schemeClr val="tx1"/>
                </a:solidFill>
                <a:latin typeface="Arial" charset="0"/>
              </a:defRPr>
            </a:lvl4pPr>
            <a:lvl5pPr marL="358775" indent="-358775">
              <a:spcBef>
                <a:spcPct val="20000"/>
              </a:spcBef>
              <a:buChar char="»"/>
              <a:defRPr sz="2000">
                <a:solidFill>
                  <a:schemeClr val="tx1"/>
                </a:solidFill>
                <a:latin typeface="Arial" charset="0"/>
              </a:defRPr>
            </a:lvl5pPr>
            <a:lvl6pPr marL="815975" indent="-358775" defTabSz="447675" eaLnBrk="0" fontAlgn="base" hangingPunct="0">
              <a:spcBef>
                <a:spcPct val="20000"/>
              </a:spcBef>
              <a:spcAft>
                <a:spcPct val="0"/>
              </a:spcAft>
              <a:buChar char="»"/>
              <a:defRPr sz="2000">
                <a:solidFill>
                  <a:schemeClr val="tx1"/>
                </a:solidFill>
                <a:latin typeface="Arial" charset="0"/>
              </a:defRPr>
            </a:lvl6pPr>
            <a:lvl7pPr marL="1273175" indent="-358775" defTabSz="447675" eaLnBrk="0" fontAlgn="base" hangingPunct="0">
              <a:spcBef>
                <a:spcPct val="20000"/>
              </a:spcBef>
              <a:spcAft>
                <a:spcPct val="0"/>
              </a:spcAft>
              <a:buChar char="»"/>
              <a:defRPr sz="2000">
                <a:solidFill>
                  <a:schemeClr val="tx1"/>
                </a:solidFill>
                <a:latin typeface="Arial" charset="0"/>
              </a:defRPr>
            </a:lvl7pPr>
            <a:lvl8pPr marL="1730375" indent="-358775" defTabSz="447675" eaLnBrk="0" fontAlgn="base" hangingPunct="0">
              <a:spcBef>
                <a:spcPct val="20000"/>
              </a:spcBef>
              <a:spcAft>
                <a:spcPct val="0"/>
              </a:spcAft>
              <a:buChar char="»"/>
              <a:defRPr sz="2000">
                <a:solidFill>
                  <a:schemeClr val="tx1"/>
                </a:solidFill>
                <a:latin typeface="Arial" charset="0"/>
              </a:defRPr>
            </a:lvl8pPr>
            <a:lvl9pPr marL="2187575" indent="-358775" defTabSz="447675" eaLnBrk="0" fontAlgn="base" hangingPunct="0">
              <a:spcBef>
                <a:spcPct val="20000"/>
              </a:spcBef>
              <a:spcAft>
                <a:spcPct val="0"/>
              </a:spcAft>
              <a:buChar char="»"/>
              <a:defRPr sz="2000">
                <a:solidFill>
                  <a:schemeClr val="tx1"/>
                </a:solidFill>
                <a:latin typeface="Arial" charset="0"/>
              </a:defRPr>
            </a:lvl9pPr>
          </a:lstStyle>
          <a:p>
            <a:pPr algn="ctr">
              <a:spcBef>
                <a:spcPct val="0"/>
              </a:spcBef>
              <a:buClr>
                <a:srgbClr val="000000"/>
              </a:buClr>
              <a:buFont typeface="Times New Roman" pitchFamily="18" charset="0"/>
              <a:buNone/>
              <a:defRPr/>
            </a:pPr>
            <a:r>
              <a:rPr lang="fr-BE" altLang="en-US" sz="2800" b="1" i="0" dirty="0" err="1" smtClean="0">
                <a:solidFill>
                  <a:srgbClr val="BDDEFF"/>
                </a:solidFill>
                <a:effectLst>
                  <a:outerShdw blurRad="38100" dist="38100" dir="2700000" algn="tl">
                    <a:srgbClr val="C0C0C0"/>
                  </a:outerShdw>
                </a:effectLst>
                <a:latin typeface="Calibri" pitchFamily="34" charset="0"/>
                <a:ea typeface="Calibri" pitchFamily="34" charset="0"/>
                <a:cs typeface="Calibri" pitchFamily="34" charset="0"/>
              </a:rPr>
              <a:t>Ethics</a:t>
            </a:r>
            <a:r>
              <a:rPr lang="fr-BE" altLang="en-US" sz="2800" b="1" i="0" dirty="0" smtClean="0">
                <a:solidFill>
                  <a:srgbClr val="BDDEFF"/>
                </a:solidFill>
                <a:effectLst>
                  <a:outerShdw blurRad="38100" dist="38100" dir="2700000" algn="tl">
                    <a:srgbClr val="C0C0C0"/>
                  </a:outerShdw>
                </a:effectLst>
                <a:latin typeface="Calibri" pitchFamily="34" charset="0"/>
                <a:ea typeface="Calibri" pitchFamily="34" charset="0"/>
                <a:cs typeface="Calibri" pitchFamily="34" charset="0"/>
              </a:rPr>
              <a:t> </a:t>
            </a:r>
            <a:r>
              <a:rPr lang="fr-BE" altLang="en-US" sz="2800" b="1" i="0" dirty="0" err="1" smtClean="0">
                <a:solidFill>
                  <a:srgbClr val="BDDEFF"/>
                </a:solidFill>
                <a:effectLst>
                  <a:outerShdw blurRad="38100" dist="38100" dir="2700000" algn="tl">
                    <a:srgbClr val="C0C0C0"/>
                  </a:outerShdw>
                </a:effectLst>
                <a:latin typeface="Calibri" pitchFamily="34" charset="0"/>
                <a:ea typeface="Calibri" pitchFamily="34" charset="0"/>
                <a:cs typeface="Calibri" pitchFamily="34" charset="0"/>
              </a:rPr>
              <a:t>Review</a:t>
            </a:r>
            <a:endParaRPr lang="en-US" altLang="en-US" sz="2800" b="1" i="0" dirty="0" smtClean="0">
              <a:solidFill>
                <a:srgbClr val="BDDEFF"/>
              </a:solidFill>
              <a:effectLst>
                <a:outerShdw blurRad="38100" dist="38100" dir="2700000" algn="tl">
                  <a:srgbClr val="C0C0C0"/>
                </a:outerShdw>
              </a:effectLst>
              <a:latin typeface="Calibri" pitchFamily="34" charset="0"/>
              <a:ea typeface="Calibri" pitchFamily="34" charset="0"/>
              <a:cs typeface="Calibri" pitchFamily="34" charset="0"/>
            </a:endParaRPr>
          </a:p>
        </p:txBody>
      </p:sp>
      <p:cxnSp>
        <p:nvCxnSpPr>
          <p:cNvPr id="30747" name="Straight Arrow Connector 518"/>
          <p:cNvCxnSpPr>
            <a:cxnSpLocks noChangeShapeType="1"/>
            <a:stCxn id="529" idx="2"/>
          </p:cNvCxnSpPr>
          <p:nvPr/>
        </p:nvCxnSpPr>
        <p:spPr bwMode="auto">
          <a:xfrm>
            <a:off x="2096241" y="4005234"/>
            <a:ext cx="0" cy="1121582"/>
          </a:xfrm>
          <a:prstGeom prst="straightConnector1">
            <a:avLst/>
          </a:prstGeom>
          <a:noFill/>
          <a:ln w="6350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46" name="Flowchart: Terminator 45"/>
          <p:cNvSpPr/>
          <p:nvPr/>
        </p:nvSpPr>
        <p:spPr>
          <a:xfrm>
            <a:off x="7746030" y="2513055"/>
            <a:ext cx="1296987" cy="720939"/>
          </a:xfrm>
          <a:prstGeom prst="flowChartTerminator">
            <a:avLst/>
          </a:prstGeom>
          <a:solidFill>
            <a:srgbClr val="C00000"/>
          </a:solidFill>
          <a:ln w="25400" cap="flat" cmpd="sng" algn="ctr">
            <a:solidFill>
              <a:srgbClr val="FF0000"/>
            </a:solid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buClr>
                <a:srgbClr val="000000"/>
              </a:buClr>
              <a:buSzPct val="100000"/>
              <a:buFont typeface="Times New Roman" pitchFamily="18" charset="0"/>
              <a:buNone/>
              <a:defRPr/>
            </a:pPr>
            <a:r>
              <a:rPr lang="en-GB" sz="2000" b="1" kern="0" dirty="0" smtClean="0">
                <a:solidFill>
                  <a:sysClr val="window" lastClr="FFFFFF"/>
                </a:solidFill>
                <a:latin typeface="Calibri"/>
              </a:rPr>
              <a:t>Proposal rejected</a:t>
            </a:r>
            <a:endParaRPr lang="en-GB" sz="2000" b="1" u="sng" kern="0" dirty="0">
              <a:solidFill>
                <a:sysClr val="window" lastClr="FFFFFF"/>
              </a:solidFill>
              <a:latin typeface="Calibri"/>
            </a:endParaRPr>
          </a:p>
        </p:txBody>
      </p:sp>
      <p:cxnSp>
        <p:nvCxnSpPr>
          <p:cNvPr id="50" name="Straight Arrow Connector 518"/>
          <p:cNvCxnSpPr>
            <a:cxnSpLocks noChangeShapeType="1"/>
          </p:cNvCxnSpPr>
          <p:nvPr/>
        </p:nvCxnSpPr>
        <p:spPr bwMode="auto">
          <a:xfrm>
            <a:off x="3976417" y="6081160"/>
            <a:ext cx="1819719" cy="288735"/>
          </a:xfrm>
          <a:prstGeom prst="straightConnector1">
            <a:avLst/>
          </a:prstGeom>
          <a:noFill/>
          <a:ln w="6350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57" name="TextBox 56"/>
          <p:cNvSpPr txBox="1"/>
          <p:nvPr/>
        </p:nvSpPr>
        <p:spPr>
          <a:xfrm rot="18542482">
            <a:off x="3359742" y="3549990"/>
            <a:ext cx="2105218" cy="707886"/>
          </a:xfrm>
          <a:prstGeom prst="rect">
            <a:avLst/>
          </a:prstGeom>
          <a:noFill/>
        </p:spPr>
        <p:txBody>
          <a:bodyPr wrap="square">
            <a:spAutoFit/>
          </a:bodyPr>
          <a:lstStyle/>
          <a:p>
            <a:pPr algn="ctr" eaLnBrk="1" hangingPunct="1">
              <a:buClr>
                <a:srgbClr val="000000"/>
              </a:buClr>
              <a:buSzPct val="100000"/>
              <a:buFont typeface="Times New Roman" pitchFamily="18" charset="0"/>
              <a:buNone/>
              <a:defRPr/>
            </a:pPr>
            <a:r>
              <a:rPr lang="en-GB" sz="2000" b="1" dirty="0" smtClean="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Ethics </a:t>
            </a:r>
            <a:r>
              <a:rPr lang="en-GB" sz="20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sufficiently </a:t>
            </a:r>
            <a:endParaRPr lang="en-GB" sz="2000" b="1" dirty="0" smtClean="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buClr>
                <a:srgbClr val="000000"/>
              </a:buClr>
              <a:buSzPct val="100000"/>
              <a:buFont typeface="Times New Roman" pitchFamily="18" charset="0"/>
              <a:buNone/>
              <a:defRPr/>
            </a:pPr>
            <a:r>
              <a:rPr lang="en-GB" sz="2000" b="1" dirty="0" smtClean="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Addressed ?</a:t>
            </a:r>
            <a:endParaRPr lang="en-GB" sz="2000" b="1"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8" name="TextBox 57"/>
          <p:cNvSpPr txBox="1"/>
          <p:nvPr/>
        </p:nvSpPr>
        <p:spPr>
          <a:xfrm>
            <a:off x="5559460" y="2650753"/>
            <a:ext cx="1636196" cy="1015663"/>
          </a:xfrm>
          <a:prstGeom prst="rect">
            <a:avLst/>
          </a:prstGeom>
          <a:noFill/>
        </p:spPr>
        <p:txBody>
          <a:bodyPr wrap="square">
            <a:spAutoFit/>
          </a:bodyPr>
          <a:lstStyle/>
          <a:p>
            <a:pPr algn="ctr" eaLnBrk="1" hangingPunct="1">
              <a:buClr>
                <a:srgbClr val="000000"/>
              </a:buClr>
              <a:buSzPct val="100000"/>
              <a:buFont typeface="Times New Roman" pitchFamily="18" charset="0"/>
              <a:buNone/>
              <a:defRPr/>
            </a:pPr>
            <a:r>
              <a:rPr lang="en-GB" sz="2000" b="1" dirty="0" smtClean="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Ethics insufficiently addressed ?</a:t>
            </a:r>
            <a:endParaRPr lang="en-GB" sz="2000" b="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 name="Flowchart: Terminator 60"/>
          <p:cNvSpPr/>
          <p:nvPr/>
        </p:nvSpPr>
        <p:spPr>
          <a:xfrm>
            <a:off x="5471005" y="3698401"/>
            <a:ext cx="1862661" cy="791369"/>
          </a:xfrm>
          <a:prstGeom prst="flowChartTerminator">
            <a:avLst/>
          </a:prstGeom>
          <a:solidFill>
            <a:srgbClr val="FFC000"/>
          </a:solidFill>
          <a:ln w="25400" cap="flat" cmpd="sng" algn="ctr">
            <a:solidFill>
              <a:srgbClr val="FFC000"/>
            </a:solidFill>
            <a:prstDash val="solid"/>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buClr>
                <a:srgbClr val="000000"/>
              </a:buClr>
              <a:buSzPct val="100000"/>
              <a:buFont typeface="Times New Roman" pitchFamily="18" charset="0"/>
              <a:buNone/>
              <a:defRPr/>
            </a:pPr>
            <a:r>
              <a:rPr lang="en-GB" sz="2000" b="1" u="sng" kern="0" dirty="0" smtClean="0">
                <a:solidFill>
                  <a:sysClr val="window" lastClr="FFFFFF"/>
                </a:solidFill>
                <a:latin typeface="Calibri"/>
              </a:rPr>
              <a:t>Conditional clearance</a:t>
            </a:r>
            <a:endParaRPr lang="en-GB" sz="2000" b="1" u="sng" kern="0" dirty="0">
              <a:solidFill>
                <a:sysClr val="window" lastClr="FFFFFF"/>
              </a:solidFill>
              <a:latin typeface="Calibri"/>
            </a:endParaRPr>
          </a:p>
        </p:txBody>
      </p:sp>
      <p:sp>
        <p:nvSpPr>
          <p:cNvPr id="2" name="Rounded Rectangle 1"/>
          <p:cNvSpPr/>
          <p:nvPr/>
        </p:nvSpPr>
        <p:spPr bwMode="auto">
          <a:xfrm>
            <a:off x="29981" y="995068"/>
            <a:ext cx="2597803" cy="757781"/>
          </a:xfrm>
          <a:prstGeom prst="roundRec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en-GB" sz="1600" b="1" dirty="0" smtClean="0">
                <a:solidFill>
                  <a:srgbClr val="0F5494"/>
                </a:solidFill>
                <a:latin typeface="Verdana" pitchFamily="34" charset="0"/>
              </a:rPr>
              <a:t>Proposal passes</a:t>
            </a:r>
          </a:p>
          <a:p>
            <a:pPr marL="3175" marR="0" indent="0" algn="ctr" defTabSz="914400" rtl="0" eaLnBrk="1" fontAlgn="base" latinLnBrk="0" hangingPunct="1">
              <a:lnSpc>
                <a:spcPct val="100000"/>
              </a:lnSpc>
              <a:spcBef>
                <a:spcPct val="0"/>
              </a:spcBef>
              <a:spcAft>
                <a:spcPct val="0"/>
              </a:spcAft>
              <a:buClrTx/>
              <a:buSzTx/>
              <a:buFontTx/>
              <a:buNone/>
              <a:tabLst/>
            </a:pPr>
            <a:r>
              <a:rPr lang="en-GB" sz="1600" b="1" dirty="0" smtClean="0">
                <a:solidFill>
                  <a:srgbClr val="0F5494"/>
                </a:solidFill>
                <a:latin typeface="Verdana" pitchFamily="34" charset="0"/>
              </a:rPr>
              <a:t>Scientific Evaluation</a:t>
            </a:r>
            <a:endParaRPr kumimoji="0" lang="en-GB" sz="1600" b="1" i="0" u="none" strike="noStrike" cap="none" normalizeH="0" baseline="0" dirty="0" smtClean="0">
              <a:ln>
                <a:noFill/>
              </a:ln>
              <a:solidFill>
                <a:srgbClr val="0F5494"/>
              </a:solidFill>
              <a:effectLst/>
              <a:latin typeface="Verdana" pitchFamily="34" charset="0"/>
            </a:endParaRPr>
          </a:p>
        </p:txBody>
      </p:sp>
      <p:sp>
        <p:nvSpPr>
          <p:cNvPr id="12" name="Down Arrow 11"/>
          <p:cNvSpPr/>
          <p:nvPr/>
        </p:nvSpPr>
        <p:spPr bwMode="auto">
          <a:xfrm>
            <a:off x="950844" y="1752849"/>
            <a:ext cx="789899" cy="228437"/>
          </a:xfrm>
          <a:prstGeom prst="downArrow">
            <a:avLst/>
          </a:prstGeom>
          <a:noFill/>
          <a:ln w="19050" cap="flat" cmpd="sng" algn="ctr">
            <a:solidFill>
              <a:srgbClr val="1155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9" name="Rounded Rectangle 38"/>
          <p:cNvSpPr/>
          <p:nvPr/>
        </p:nvSpPr>
        <p:spPr bwMode="auto">
          <a:xfrm>
            <a:off x="78135" y="2015139"/>
            <a:ext cx="2419197" cy="920277"/>
          </a:xfrm>
          <a:prstGeom prst="roundRect">
            <a:avLst/>
          </a:prstGeom>
          <a:ln>
            <a:solidFill>
              <a:srgbClr val="11559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ctr" eaLnBrk="1" latinLnBrk="0" hangingPunct="1">
              <a:lnSpc>
                <a:spcPct val="100000"/>
              </a:lnSpc>
              <a:buClr>
                <a:srgbClr val="000000"/>
              </a:buClr>
              <a:buSzPct val="100000"/>
              <a:tabLst/>
              <a:defRPr/>
            </a:pPr>
            <a:r>
              <a:rPr lang="en-GB" b="1" dirty="0" smtClean="0">
                <a:solidFill>
                  <a:srgbClr val="0F5494"/>
                </a:solidFill>
                <a:latin typeface="Verdana" pitchFamily="34" charset="0"/>
              </a:rPr>
              <a:t>Ethics Screening </a:t>
            </a:r>
            <a:r>
              <a:rPr lang="en-GB" sz="1600" b="1" i="1" dirty="0" smtClean="0">
                <a:solidFill>
                  <a:srgbClr val="115595"/>
                </a:solidFill>
                <a:effectLst>
                  <a:outerShdw blurRad="38100" dist="38100" dir="2700000" algn="tl">
                    <a:srgbClr val="000000">
                      <a:alpha val="43137"/>
                    </a:srgbClr>
                  </a:outerShdw>
                </a:effectLst>
                <a:cs typeface="Calibri" panose="020F0502020204030204" pitchFamily="34" charset="0"/>
              </a:rPr>
              <a:t>Flagging </a:t>
            </a:r>
            <a:r>
              <a:rPr lang="en-GB" sz="1600" b="1" i="1" dirty="0">
                <a:solidFill>
                  <a:srgbClr val="115595"/>
                </a:solidFill>
                <a:effectLst>
                  <a:outerShdw blurRad="38100" dist="38100" dir="2700000" algn="tl">
                    <a:srgbClr val="000000">
                      <a:alpha val="43137"/>
                    </a:srgbClr>
                  </a:outerShdw>
                </a:effectLst>
                <a:cs typeface="Calibri" panose="020F0502020204030204" pitchFamily="34" charset="0"/>
              </a:rPr>
              <a:t>of Proposals</a:t>
            </a:r>
          </a:p>
        </p:txBody>
      </p:sp>
      <p:sp>
        <p:nvSpPr>
          <p:cNvPr id="41" name="Down Arrow 40"/>
          <p:cNvSpPr/>
          <p:nvPr/>
        </p:nvSpPr>
        <p:spPr bwMode="auto">
          <a:xfrm>
            <a:off x="302593" y="3020257"/>
            <a:ext cx="495230" cy="233812"/>
          </a:xfrm>
          <a:prstGeom prst="downArrow">
            <a:avLst/>
          </a:prstGeom>
          <a:solidFill>
            <a:srgbClr val="34B980"/>
          </a:solidFill>
          <a:ln w="19050" cap="flat" cmpd="sng" algn="ctr">
            <a:solidFill>
              <a:srgbClr val="34B98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47" name="Down Arrow 46"/>
          <p:cNvSpPr/>
          <p:nvPr/>
        </p:nvSpPr>
        <p:spPr bwMode="auto">
          <a:xfrm>
            <a:off x="1774918" y="2996223"/>
            <a:ext cx="495230" cy="233812"/>
          </a:xfrm>
          <a:prstGeom prst="downArrow">
            <a:avLst/>
          </a:prstGeom>
          <a:solidFill>
            <a:srgbClr val="FFC000"/>
          </a:solidFill>
          <a:ln w="190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2" name="Right Arrow 21"/>
          <p:cNvSpPr/>
          <p:nvPr/>
        </p:nvSpPr>
        <p:spPr bwMode="auto">
          <a:xfrm>
            <a:off x="2515148" y="1952255"/>
            <a:ext cx="339380" cy="457416"/>
          </a:xfrm>
          <a:prstGeom prst="righ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1" name="TextBox 50"/>
          <p:cNvSpPr txBox="1"/>
          <p:nvPr/>
        </p:nvSpPr>
        <p:spPr>
          <a:xfrm>
            <a:off x="2750862" y="1792116"/>
            <a:ext cx="2407378" cy="1015663"/>
          </a:xfrm>
          <a:prstGeom prst="rect">
            <a:avLst/>
          </a:prstGeom>
          <a:noFill/>
        </p:spPr>
        <p:txBody>
          <a:bodyPr wrap="square">
            <a:spAutoFit/>
          </a:bodyPr>
          <a:lstStyle/>
          <a:p>
            <a:pPr algn="ctr" eaLnBrk="1" hangingPunct="1">
              <a:buClr>
                <a:srgbClr val="000000"/>
              </a:buClr>
              <a:buSzPct val="100000"/>
              <a:buFont typeface="Times New Roman" pitchFamily="18" charset="0"/>
              <a:buNone/>
              <a:defRPr/>
            </a:pPr>
            <a:r>
              <a:rPr lang="en-GB" sz="20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Complex / serious </a:t>
            </a:r>
            <a:r>
              <a:rPr lang="en-GB" sz="20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
            </a:r>
            <a:r>
              <a:rPr lang="en-GB" sz="20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thics issues / hE or hESC ?</a:t>
            </a:r>
            <a:endParaRPr lang="en-GB" sz="20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4" name="Rounded Rectangle 53"/>
          <p:cNvSpPr/>
          <p:nvPr/>
        </p:nvSpPr>
        <p:spPr bwMode="auto">
          <a:xfrm>
            <a:off x="5398081" y="1437133"/>
            <a:ext cx="1893086" cy="802865"/>
          </a:xfrm>
          <a:prstGeom prst="roundRect">
            <a:avLst/>
          </a:prstGeom>
          <a:solidFill>
            <a:schemeClr val="bg1"/>
          </a:solidFill>
          <a:ln>
            <a:solidFill>
              <a:srgbClr val="11559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en-GB" b="1" dirty="0" smtClean="0">
                <a:solidFill>
                  <a:srgbClr val="0F5494"/>
                </a:solidFill>
                <a:latin typeface="Verdana" pitchFamily="34" charset="0"/>
              </a:rPr>
              <a:t>Ethics </a:t>
            </a:r>
          </a:p>
          <a:p>
            <a:pPr marL="3175" marR="0" indent="0" algn="ctr" defTabSz="914400" rtl="0" eaLnBrk="1" fontAlgn="base" latinLnBrk="0" hangingPunct="1">
              <a:lnSpc>
                <a:spcPct val="100000"/>
              </a:lnSpc>
              <a:spcBef>
                <a:spcPct val="0"/>
              </a:spcBef>
              <a:spcAft>
                <a:spcPct val="0"/>
              </a:spcAft>
              <a:buClrTx/>
              <a:buSzTx/>
              <a:buFontTx/>
              <a:buNone/>
              <a:tabLst/>
            </a:pPr>
            <a:r>
              <a:rPr lang="en-GB" b="1" dirty="0" smtClean="0">
                <a:solidFill>
                  <a:srgbClr val="0F5494"/>
                </a:solidFill>
                <a:latin typeface="Verdana" pitchFamily="34" charset="0"/>
              </a:rPr>
              <a:t>Assessment</a:t>
            </a:r>
            <a:endParaRPr kumimoji="0" lang="en-GB" b="1" i="0" u="none" strike="noStrike" cap="none" normalizeH="0" baseline="0" dirty="0" smtClean="0">
              <a:ln>
                <a:noFill/>
              </a:ln>
              <a:solidFill>
                <a:srgbClr val="0F5494"/>
              </a:solidFill>
              <a:effectLst/>
              <a:latin typeface="Verdana" pitchFamily="34" charset="0"/>
            </a:endParaRPr>
          </a:p>
        </p:txBody>
      </p:sp>
      <p:cxnSp>
        <p:nvCxnSpPr>
          <p:cNvPr id="56" name="Straight Arrow Connector 465"/>
          <p:cNvCxnSpPr>
            <a:cxnSpLocks noChangeShapeType="1"/>
          </p:cNvCxnSpPr>
          <p:nvPr/>
        </p:nvCxnSpPr>
        <p:spPr bwMode="auto">
          <a:xfrm flipH="1">
            <a:off x="5026367" y="2553883"/>
            <a:ext cx="549784" cy="676152"/>
          </a:xfrm>
          <a:prstGeom prst="straightConnector1">
            <a:avLst/>
          </a:prstGeom>
          <a:noFill/>
          <a:ln w="635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63" name="Straight Arrow Connector 468"/>
          <p:cNvCxnSpPr>
            <a:cxnSpLocks noChangeShapeType="1"/>
          </p:cNvCxnSpPr>
          <p:nvPr/>
        </p:nvCxnSpPr>
        <p:spPr bwMode="auto">
          <a:xfrm>
            <a:off x="6341590" y="2320071"/>
            <a:ext cx="1652" cy="330682"/>
          </a:xfrm>
          <a:prstGeom prst="straightConnector1">
            <a:avLst/>
          </a:prstGeom>
          <a:noFill/>
          <a:ln w="6350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5" name="TextBox 64"/>
          <p:cNvSpPr txBox="1"/>
          <p:nvPr/>
        </p:nvSpPr>
        <p:spPr>
          <a:xfrm>
            <a:off x="7596336" y="1398906"/>
            <a:ext cx="1558344" cy="707886"/>
          </a:xfrm>
          <a:prstGeom prst="rect">
            <a:avLst/>
          </a:prstGeom>
          <a:noFill/>
        </p:spPr>
        <p:txBody>
          <a:bodyPr wrap="square">
            <a:spAutoFit/>
          </a:bodyPr>
          <a:lstStyle/>
          <a:p>
            <a:pPr algn="ctr" eaLnBrk="1" hangingPunct="1">
              <a:buClr>
                <a:srgbClr val="000000"/>
              </a:buClr>
              <a:buSzPct val="100000"/>
              <a:buFont typeface="Times New Roman" pitchFamily="18" charset="0"/>
              <a:buNone/>
              <a:defRPr/>
            </a:pPr>
            <a:r>
              <a:rPr lang="en-GB" sz="20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
            </a:r>
            <a:r>
              <a:rPr lang="en-GB" sz="2000" b="1"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 ethically acceptable ?</a:t>
            </a:r>
            <a:endParaRPr lang="en-GB" sz="20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66" name="Straight Arrow Connector 463"/>
          <p:cNvCxnSpPr>
            <a:cxnSpLocks noChangeShapeType="1"/>
          </p:cNvCxnSpPr>
          <p:nvPr/>
        </p:nvCxnSpPr>
        <p:spPr bwMode="auto">
          <a:xfrm flipH="1">
            <a:off x="8316416" y="2078249"/>
            <a:ext cx="1066" cy="361394"/>
          </a:xfrm>
          <a:prstGeom prst="straightConnector1">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85" name="Rounded Rectangle 84"/>
          <p:cNvSpPr/>
          <p:nvPr/>
        </p:nvSpPr>
        <p:spPr bwMode="auto">
          <a:xfrm>
            <a:off x="5994586" y="6174129"/>
            <a:ext cx="2033798" cy="581027"/>
          </a:xfrm>
          <a:prstGeom prst="roundRect">
            <a:avLst/>
          </a:prstGeom>
          <a:solidFill>
            <a:schemeClr val="bg1"/>
          </a:solidFill>
          <a:ln>
            <a:solidFill>
              <a:srgbClr val="11559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en-GB" b="1" dirty="0" smtClean="0">
                <a:solidFill>
                  <a:srgbClr val="0F5494"/>
                </a:solidFill>
                <a:latin typeface="Verdana" pitchFamily="34" charset="0"/>
              </a:rPr>
              <a:t>Ethics Review</a:t>
            </a:r>
            <a:endParaRPr kumimoji="0" lang="en-GB" b="1" i="0" u="none" strike="noStrike" cap="none" normalizeH="0" baseline="0" dirty="0" smtClean="0">
              <a:ln>
                <a:noFill/>
              </a:ln>
              <a:solidFill>
                <a:srgbClr val="0F5494"/>
              </a:solidFill>
              <a:effectLst/>
              <a:latin typeface="Verdana" pitchFamily="34" charset="0"/>
            </a:endParaRPr>
          </a:p>
        </p:txBody>
      </p:sp>
      <p:sp>
        <p:nvSpPr>
          <p:cNvPr id="475" name="Rounded Rectangle 474"/>
          <p:cNvSpPr/>
          <p:nvPr/>
        </p:nvSpPr>
        <p:spPr bwMode="auto">
          <a:xfrm>
            <a:off x="4761438" y="4824930"/>
            <a:ext cx="4131041" cy="934215"/>
          </a:xfrm>
          <a:prstGeom prst="roundRect">
            <a:avLst/>
          </a:prstGeom>
          <a:noFill/>
          <a:ln w="1905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ctr" defTabSz="914400" eaLnBrk="1" hangingPunct="1"/>
            <a:r>
              <a:rPr lang="en-US" b="1" dirty="0" smtClean="0">
                <a:solidFill>
                  <a:srgbClr val="FFC000"/>
                </a:solidFill>
                <a:latin typeface="Calibri" panose="020F0502020204030204" pitchFamily="34" charset="0"/>
                <a:cs typeface="Calibri" panose="020F0502020204030204" pitchFamily="34" charset="0"/>
              </a:rPr>
              <a:t>Requirements - </a:t>
            </a:r>
            <a:r>
              <a:rPr lang="en-US" b="1" dirty="0">
                <a:solidFill>
                  <a:srgbClr val="FFC000"/>
                </a:solidFill>
                <a:latin typeface="Calibri" panose="020F0502020204030204" pitchFamily="34" charset="0"/>
                <a:cs typeface="Calibri" panose="020F0502020204030204" pitchFamily="34" charset="0"/>
              </a:rPr>
              <a:t>Contractual obligations </a:t>
            </a:r>
            <a:r>
              <a:rPr lang="en-US" b="1" dirty="0" smtClean="0">
                <a:solidFill>
                  <a:srgbClr val="FFC000"/>
                </a:solidFill>
                <a:latin typeface="Calibri" panose="020F0502020204030204" pitchFamily="34" charset="0"/>
                <a:cs typeface="Calibri" panose="020F0502020204030204" pitchFamily="34" charset="0"/>
              </a:rPr>
              <a:t>and/or Ethics </a:t>
            </a:r>
            <a:r>
              <a:rPr lang="en-US" b="1" dirty="0">
                <a:solidFill>
                  <a:srgbClr val="FFC000"/>
                </a:solidFill>
                <a:latin typeface="Calibri" panose="020F0502020204030204" pitchFamily="34" charset="0"/>
                <a:cs typeface="Calibri" panose="020F0502020204030204" pitchFamily="34" charset="0"/>
              </a:rPr>
              <a:t>board/advisor </a:t>
            </a:r>
            <a:endParaRPr lang="en-US" b="1" dirty="0" smtClean="0">
              <a:solidFill>
                <a:srgbClr val="FFC000"/>
              </a:solidFill>
              <a:latin typeface="Calibri" panose="020F0502020204030204" pitchFamily="34" charset="0"/>
              <a:cs typeface="Calibri" panose="020F0502020204030204" pitchFamily="34" charset="0"/>
            </a:endParaRPr>
          </a:p>
          <a:p>
            <a:pPr marL="3175" algn="ctr" defTabSz="914400" eaLnBrk="1" hangingPunct="1"/>
            <a:r>
              <a:rPr lang="en-US" b="1" dirty="0" smtClean="0">
                <a:solidFill>
                  <a:srgbClr val="FFC000"/>
                </a:solidFill>
                <a:latin typeface="Calibri" panose="020F0502020204030204" pitchFamily="34" charset="0"/>
                <a:cs typeface="Calibri" panose="020F0502020204030204" pitchFamily="34" charset="0"/>
              </a:rPr>
              <a:t>and/or Ethics review</a:t>
            </a:r>
            <a:endParaRPr lang="en-US" b="1" dirty="0">
              <a:solidFill>
                <a:srgbClr val="FFC000"/>
              </a:solidFill>
              <a:latin typeface="Calibri" panose="020F0502020204030204" pitchFamily="34" charset="0"/>
              <a:cs typeface="Calibri" panose="020F0502020204030204" pitchFamily="34" charset="0"/>
            </a:endParaRPr>
          </a:p>
        </p:txBody>
      </p:sp>
      <p:sp>
        <p:nvSpPr>
          <p:cNvPr id="94" name="Rounded Rectangle 93"/>
          <p:cNvSpPr/>
          <p:nvPr/>
        </p:nvSpPr>
        <p:spPr bwMode="auto">
          <a:xfrm>
            <a:off x="1578642" y="5253983"/>
            <a:ext cx="2358604" cy="934215"/>
          </a:xfrm>
          <a:prstGeom prst="roundRect">
            <a:avLst/>
          </a:prstGeom>
          <a:noFill/>
          <a:ln w="1905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lgn="ctr" defTabSz="914400" eaLnBrk="1" hangingPunct="1"/>
            <a:r>
              <a:rPr lang="en-US" b="1" dirty="0">
                <a:solidFill>
                  <a:srgbClr val="FFC000"/>
                </a:solidFill>
                <a:latin typeface="Calibri" panose="020F0502020204030204" pitchFamily="34" charset="0"/>
                <a:cs typeface="Calibri" panose="020F0502020204030204" pitchFamily="34" charset="0"/>
              </a:rPr>
              <a:t>Ethics advisor/board </a:t>
            </a:r>
          </a:p>
          <a:p>
            <a:pPr marL="3175" algn="ctr" defTabSz="914400" eaLnBrk="1" hangingPunct="1"/>
            <a:r>
              <a:rPr lang="en-US" b="1" dirty="0" smtClean="0">
                <a:solidFill>
                  <a:srgbClr val="FFC000"/>
                </a:solidFill>
                <a:latin typeface="Calibri" panose="020F0502020204030204" pitchFamily="34" charset="0"/>
                <a:cs typeface="Calibri" panose="020F0502020204030204" pitchFamily="34" charset="0"/>
              </a:rPr>
              <a:t>and/or </a:t>
            </a:r>
            <a:r>
              <a:rPr lang="en-US" b="1" dirty="0">
                <a:solidFill>
                  <a:srgbClr val="FFC000"/>
                </a:solidFill>
                <a:latin typeface="Calibri" panose="020F0502020204030204" pitchFamily="34" charset="0"/>
                <a:cs typeface="Calibri" panose="020F0502020204030204" pitchFamily="34" charset="0"/>
              </a:rPr>
              <a:t>Ethics </a:t>
            </a:r>
            <a:r>
              <a:rPr lang="en-US" b="1" dirty="0" smtClean="0">
                <a:solidFill>
                  <a:srgbClr val="FFC000"/>
                </a:solidFill>
                <a:latin typeface="Calibri" panose="020F0502020204030204" pitchFamily="34" charset="0"/>
                <a:cs typeface="Calibri" panose="020F0502020204030204" pitchFamily="34" charset="0"/>
              </a:rPr>
              <a:t>review </a:t>
            </a:r>
            <a:endParaRPr lang="en-US" b="1" dirty="0">
              <a:solidFill>
                <a:srgbClr val="FFC000"/>
              </a:solidFill>
              <a:latin typeface="Calibri" panose="020F0502020204030204" pitchFamily="34" charset="0"/>
              <a:cs typeface="Calibri" panose="020F0502020204030204" pitchFamily="34" charset="0"/>
            </a:endParaRPr>
          </a:p>
          <a:p>
            <a:pPr marL="3175" algn="ctr" defTabSz="914400" eaLnBrk="1" hangingPunct="1"/>
            <a:r>
              <a:rPr lang="en-US" b="1" dirty="0">
                <a:solidFill>
                  <a:srgbClr val="FFC000"/>
                </a:solidFill>
                <a:latin typeface="Calibri" panose="020F0502020204030204" pitchFamily="34" charset="0"/>
                <a:cs typeface="Calibri" panose="020F0502020204030204" pitchFamily="34" charset="0"/>
              </a:rPr>
              <a:t>can be requested</a:t>
            </a:r>
          </a:p>
        </p:txBody>
      </p:sp>
      <p:cxnSp>
        <p:nvCxnSpPr>
          <p:cNvPr id="98" name="Straight Arrow Connector 468"/>
          <p:cNvCxnSpPr>
            <a:cxnSpLocks noChangeShapeType="1"/>
          </p:cNvCxnSpPr>
          <p:nvPr/>
        </p:nvCxnSpPr>
        <p:spPr bwMode="auto">
          <a:xfrm flipH="1">
            <a:off x="6516216" y="5783916"/>
            <a:ext cx="960" cy="344182"/>
          </a:xfrm>
          <a:prstGeom prst="straightConnector1">
            <a:avLst/>
          </a:prstGeom>
          <a:noFill/>
          <a:ln w="6350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Tree>
    <p:extLst>
      <p:ext uri="{BB962C8B-B14F-4D97-AF65-F5344CB8AC3E}">
        <p14:creationId xmlns:p14="http://schemas.microsoft.com/office/powerpoint/2010/main" val="2998720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04925"/>
            <a:ext cx="8712968" cy="1006475"/>
          </a:xfrm>
        </p:spPr>
        <p:txBody>
          <a:bodyPr/>
          <a:lstStyle/>
          <a:p>
            <a:pPr algn="ctr"/>
            <a:r>
              <a:rPr lang="en-GB" dirty="0" smtClean="0"/>
              <a:t>Ethics and Grant Agreement Preparation (GAP) - Time to grant</a:t>
            </a:r>
            <a:endParaRPr lang="en-GB" dirty="0"/>
          </a:p>
        </p:txBody>
      </p:sp>
      <p:sp>
        <p:nvSpPr>
          <p:cNvPr id="3" name="Content Placeholder 2"/>
          <p:cNvSpPr>
            <a:spLocks noGrp="1"/>
          </p:cNvSpPr>
          <p:nvPr>
            <p:ph idx="1"/>
          </p:nvPr>
        </p:nvSpPr>
        <p:spPr>
          <a:xfrm>
            <a:off x="457200" y="2492374"/>
            <a:ext cx="8226425" cy="3672930"/>
          </a:xfrm>
        </p:spPr>
        <p:txBody>
          <a:bodyPr/>
          <a:lstStyle/>
          <a:p>
            <a:r>
              <a:rPr lang="en-US" sz="1800" i="0" dirty="0" smtClean="0"/>
              <a:t>	From </a:t>
            </a:r>
            <a:r>
              <a:rPr lang="en-US" sz="1800" i="0" dirty="0"/>
              <a:t>the submission of </a:t>
            </a:r>
            <a:r>
              <a:rPr lang="en-US" sz="1800" i="0" dirty="0" smtClean="0"/>
              <a:t>proposals, the Regulation (Article 28) establishes:</a:t>
            </a:r>
          </a:p>
          <a:p>
            <a:pPr marL="742950" lvl="1" indent="-342900">
              <a:buClr>
                <a:srgbClr val="0F5494"/>
              </a:buClr>
              <a:buFont typeface="Arial" panose="020B0604020202020204" pitchFamily="34" charset="0"/>
              <a:buChar char="•"/>
            </a:pPr>
            <a:r>
              <a:rPr lang="en-US" sz="1600" b="0" i="0" dirty="0" smtClean="0"/>
              <a:t>a </a:t>
            </a:r>
            <a:r>
              <a:rPr lang="en-US" sz="1600" b="0" i="0" u="sng" dirty="0"/>
              <a:t>maximum period of five months </a:t>
            </a:r>
            <a:r>
              <a:rPr lang="en-US" sz="1600" b="0" i="0" dirty="0" smtClean="0"/>
              <a:t>to inform all </a:t>
            </a:r>
            <a:r>
              <a:rPr lang="en-US" sz="1600" b="0" i="0" dirty="0"/>
              <a:t>applicants </a:t>
            </a:r>
            <a:r>
              <a:rPr lang="en-US" sz="1600" b="0" i="0" dirty="0" smtClean="0"/>
              <a:t>of the outcome of the evaluation </a:t>
            </a:r>
          </a:p>
          <a:p>
            <a:pPr marL="742950" lvl="1" indent="-342900">
              <a:buClr>
                <a:srgbClr val="0F5494"/>
              </a:buClr>
              <a:buFont typeface="Arial" panose="020B0604020202020204" pitchFamily="34" charset="0"/>
              <a:buChar char="•"/>
            </a:pPr>
            <a:r>
              <a:rPr lang="en-US" sz="1600" b="0" i="0" dirty="0" smtClean="0"/>
              <a:t>a </a:t>
            </a:r>
            <a:r>
              <a:rPr lang="en-US" sz="1600" b="0" i="0" u="sng" dirty="0" smtClean="0"/>
              <a:t>maximum period of eight months </a:t>
            </a:r>
            <a:r>
              <a:rPr lang="en-US" sz="1600" b="0" i="0" dirty="0" smtClean="0"/>
              <a:t>to sign all grant agreements with successful applicants</a:t>
            </a:r>
          </a:p>
          <a:p>
            <a:pPr marL="0" indent="0"/>
            <a:endParaRPr lang="en-US" sz="1800" i="0" dirty="0" smtClean="0"/>
          </a:p>
          <a:p>
            <a:pPr marL="0" indent="0"/>
            <a:r>
              <a:rPr lang="en-US" sz="1800" i="0" dirty="0" smtClean="0"/>
              <a:t>However… </a:t>
            </a:r>
          </a:p>
          <a:p>
            <a:pPr marL="0" indent="0"/>
            <a:endParaRPr lang="en-US" sz="1800" i="0" dirty="0"/>
          </a:p>
          <a:p>
            <a:pPr marL="0" indent="0"/>
            <a:r>
              <a:rPr lang="en-US" sz="1800" i="0" dirty="0" smtClean="0"/>
              <a:t>The </a:t>
            </a:r>
            <a:r>
              <a:rPr lang="en-US" sz="1800" i="0" dirty="0"/>
              <a:t>periods </a:t>
            </a:r>
            <a:r>
              <a:rPr lang="en-US" sz="1800" i="0" dirty="0" smtClean="0"/>
              <a:t>set forth by the regulation </a:t>
            </a:r>
            <a:r>
              <a:rPr lang="en-US" sz="1800" i="0" u="sng" dirty="0" smtClean="0"/>
              <a:t>may </a:t>
            </a:r>
            <a:r>
              <a:rPr lang="en-US" sz="1800" i="0" u="sng" dirty="0"/>
              <a:t>be </a:t>
            </a:r>
            <a:r>
              <a:rPr lang="en-US" sz="1800" i="0" u="sng" dirty="0" smtClean="0"/>
              <a:t>exceeded when </a:t>
            </a:r>
            <a:r>
              <a:rPr lang="en-US" sz="1800" i="0" u="sng" dirty="0"/>
              <a:t>actions are submitted to an </a:t>
            </a:r>
            <a:r>
              <a:rPr lang="en-US" sz="1800" i="0" u="sng" dirty="0">
                <a:solidFill>
                  <a:srgbClr val="00B050"/>
                </a:solidFill>
              </a:rPr>
              <a:t>ethics </a:t>
            </a:r>
            <a:r>
              <a:rPr lang="en-US" sz="1800" i="0" u="sng" dirty="0" smtClean="0">
                <a:solidFill>
                  <a:srgbClr val="00B050"/>
                </a:solidFill>
              </a:rPr>
              <a:t>assessment</a:t>
            </a:r>
            <a:endParaRPr lang="en-US" sz="1800" i="0" dirty="0" smtClean="0">
              <a:solidFill>
                <a:srgbClr val="00B050"/>
              </a:solidFill>
            </a:endParaRPr>
          </a:p>
          <a:p>
            <a:pPr marL="0" indent="0"/>
            <a:endParaRPr lang="en-US" sz="2000" i="0" dirty="0"/>
          </a:p>
          <a:p>
            <a:pPr marL="0" indent="0"/>
            <a:endParaRPr lang="en-US" sz="2000" i="0" dirty="0"/>
          </a:p>
          <a:p>
            <a:endParaRPr lang="en-GB" dirty="0"/>
          </a:p>
        </p:txBody>
      </p:sp>
    </p:spTree>
    <p:extLst>
      <p:ext uri="{BB962C8B-B14F-4D97-AF65-F5344CB8AC3E}">
        <p14:creationId xmlns:p14="http://schemas.microsoft.com/office/powerpoint/2010/main" val="1497036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224136"/>
          </a:xfrm>
        </p:spPr>
        <p:txBody>
          <a:bodyPr/>
          <a:lstStyle/>
          <a:p>
            <a:r>
              <a:rPr lang="en-IE" dirty="0" smtClean="0"/>
              <a:t>The responsibility of the applicant</a:t>
            </a:r>
            <a:endParaRPr lang="en-IE" dirty="0"/>
          </a:p>
        </p:txBody>
      </p:sp>
      <p:sp>
        <p:nvSpPr>
          <p:cNvPr id="3" name="Subtitle 2"/>
          <p:cNvSpPr>
            <a:spLocks noGrp="1"/>
          </p:cNvSpPr>
          <p:nvPr>
            <p:ph type="subTitle" idx="1"/>
          </p:nvPr>
        </p:nvSpPr>
        <p:spPr>
          <a:xfrm>
            <a:off x="1371600" y="5661248"/>
            <a:ext cx="6400800" cy="720080"/>
          </a:xfrm>
        </p:spPr>
        <p:txBody>
          <a:bodyPr/>
          <a:lstStyle/>
          <a:p>
            <a:r>
              <a:rPr lang="en-IE" dirty="0" smtClean="0"/>
              <a:t>Do not fight your angel….</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276872"/>
            <a:ext cx="8136904" cy="2571750"/>
          </a:xfrm>
          <a:prstGeom prst="rect">
            <a:avLst/>
          </a:prstGeom>
        </p:spPr>
      </p:pic>
    </p:spTree>
    <p:extLst>
      <p:ext uri="{BB962C8B-B14F-4D97-AF65-F5344CB8AC3E}">
        <p14:creationId xmlns:p14="http://schemas.microsoft.com/office/powerpoint/2010/main" val="3595625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340768"/>
            <a:ext cx="6912768" cy="5112568"/>
          </a:xfrm>
        </p:spPr>
      </p:pic>
    </p:spTree>
    <p:extLst>
      <p:ext uri="{BB962C8B-B14F-4D97-AF65-F5344CB8AC3E}">
        <p14:creationId xmlns:p14="http://schemas.microsoft.com/office/powerpoint/2010/main" val="1845224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475" y="1773238"/>
            <a:ext cx="8281988" cy="3799502"/>
          </a:xfrm>
          <a:prstGeom prst="rect">
            <a:avLst/>
          </a:prstGeom>
        </p:spPr>
        <p:txBody>
          <a:bodyPr>
            <a:spAutoFit/>
          </a:bodyPr>
          <a:lstStyle/>
          <a:p>
            <a:pPr algn="just" defTabSz="914400">
              <a:lnSpc>
                <a:spcPct val="115000"/>
              </a:lnSpc>
              <a:spcBef>
                <a:spcPct val="10000"/>
              </a:spcBef>
              <a:buClr>
                <a:srgbClr val="990033"/>
              </a:buClr>
              <a:defRPr/>
            </a:pPr>
            <a:r>
              <a:rPr lang="fr-BE" sz="2200" b="1" dirty="0" err="1">
                <a:solidFill>
                  <a:srgbClr val="C00000"/>
                </a:solidFill>
                <a:latin typeface="+mj-lt"/>
                <a:cs typeface="Arial" panose="020B0604020202020204" pitchFamily="34" charset="0"/>
              </a:rPr>
              <a:t>Each</a:t>
            </a:r>
            <a:r>
              <a:rPr lang="fr-BE" sz="2200" b="1" dirty="0">
                <a:solidFill>
                  <a:srgbClr val="C00000"/>
                </a:solidFill>
                <a:latin typeface="+mj-lt"/>
                <a:cs typeface="Arial" panose="020B0604020202020204" pitchFamily="34" charset="0"/>
              </a:rPr>
              <a:t> </a:t>
            </a:r>
            <a:r>
              <a:rPr lang="fr-BE" sz="2200" b="1" dirty="0" err="1">
                <a:solidFill>
                  <a:srgbClr val="C00000"/>
                </a:solidFill>
                <a:latin typeface="+mj-lt"/>
                <a:cs typeface="Arial" panose="020B0604020202020204" pitchFamily="34" charset="0"/>
              </a:rPr>
              <a:t>applicant</a:t>
            </a:r>
            <a:r>
              <a:rPr lang="fr-BE" sz="2200" b="1" dirty="0">
                <a:solidFill>
                  <a:srgbClr val="C00000"/>
                </a:solidFill>
                <a:latin typeface="+mj-lt"/>
                <a:cs typeface="Arial" panose="020B0604020202020204" pitchFamily="34" charset="0"/>
              </a:rPr>
              <a:t> </a:t>
            </a:r>
            <a:r>
              <a:rPr lang="fr-BE" sz="2200" b="1" dirty="0" err="1">
                <a:solidFill>
                  <a:srgbClr val="C00000"/>
                </a:solidFill>
                <a:latin typeface="+mj-lt"/>
                <a:cs typeface="Arial" panose="020B0604020202020204" pitchFamily="34" charset="0"/>
              </a:rPr>
              <a:t>is</a:t>
            </a:r>
            <a:r>
              <a:rPr lang="fr-BE" sz="2200" b="1" dirty="0">
                <a:solidFill>
                  <a:srgbClr val="C00000"/>
                </a:solidFill>
                <a:latin typeface="+mj-lt"/>
                <a:cs typeface="Arial" panose="020B0604020202020204" pitchFamily="34" charset="0"/>
              </a:rPr>
              <a:t> </a:t>
            </a:r>
            <a:r>
              <a:rPr lang="fr-BE" sz="2200" b="1" dirty="0" err="1">
                <a:solidFill>
                  <a:srgbClr val="C00000"/>
                </a:solidFill>
                <a:latin typeface="+mj-lt"/>
                <a:cs typeface="Arial" panose="020B0604020202020204" pitchFamily="34" charset="0"/>
              </a:rPr>
              <a:t>responsible</a:t>
            </a:r>
            <a:r>
              <a:rPr lang="fr-BE" sz="2200" b="1" dirty="0">
                <a:solidFill>
                  <a:srgbClr val="C00000"/>
                </a:solidFill>
                <a:latin typeface="+mj-lt"/>
                <a:cs typeface="Arial" panose="020B0604020202020204" pitchFamily="34" charset="0"/>
              </a:rPr>
              <a:t> for:</a:t>
            </a:r>
          </a:p>
          <a:p>
            <a:pPr algn="just" defTabSz="914400">
              <a:lnSpc>
                <a:spcPct val="115000"/>
              </a:lnSpc>
              <a:spcBef>
                <a:spcPct val="10000"/>
              </a:spcBef>
              <a:buClr>
                <a:srgbClr val="990033"/>
              </a:buClr>
              <a:defRPr/>
            </a:pPr>
            <a:endParaRPr lang="fr-BE" sz="2200" dirty="0">
              <a:solidFill>
                <a:srgbClr val="0070C0"/>
              </a:solidFill>
              <a:latin typeface="+mj-lt"/>
            </a:endParaRPr>
          </a:p>
          <a:p>
            <a:pPr marL="800100" lvl="1" indent="-342900" algn="just" defTabSz="914400">
              <a:lnSpc>
                <a:spcPct val="115000"/>
              </a:lnSpc>
              <a:spcBef>
                <a:spcPct val="10000"/>
              </a:spcBef>
              <a:buClr>
                <a:srgbClr val="990033"/>
              </a:buClr>
              <a:buFont typeface="Wingdings" pitchFamily="2" charset="2"/>
              <a:buChar char="ü"/>
              <a:defRPr/>
            </a:pPr>
            <a:r>
              <a:rPr lang="fr-BE" sz="2200" dirty="0" err="1">
                <a:solidFill>
                  <a:schemeClr val="accent6">
                    <a:lumMod val="75000"/>
                  </a:schemeClr>
                </a:solidFill>
                <a:latin typeface="+mj-lt"/>
              </a:rPr>
              <a:t>identifying</a:t>
            </a:r>
            <a:r>
              <a:rPr lang="fr-BE" sz="2200" dirty="0">
                <a:solidFill>
                  <a:schemeClr val="accent6">
                    <a:lumMod val="75000"/>
                  </a:schemeClr>
                </a:solidFill>
                <a:latin typeface="+mj-lt"/>
              </a:rPr>
              <a:t> </a:t>
            </a:r>
            <a:r>
              <a:rPr lang="fr-BE" sz="2200" dirty="0" err="1">
                <a:solidFill>
                  <a:schemeClr val="accent6">
                    <a:lumMod val="75000"/>
                  </a:schemeClr>
                </a:solidFill>
                <a:latin typeface="+mj-lt"/>
              </a:rPr>
              <a:t>any</a:t>
            </a:r>
            <a:r>
              <a:rPr lang="fr-BE" sz="2200" dirty="0">
                <a:solidFill>
                  <a:schemeClr val="accent6">
                    <a:lumMod val="75000"/>
                  </a:schemeClr>
                </a:solidFill>
                <a:latin typeface="+mj-lt"/>
              </a:rPr>
              <a:t> </a:t>
            </a:r>
            <a:r>
              <a:rPr lang="fr-BE" sz="2200" dirty="0" err="1">
                <a:solidFill>
                  <a:schemeClr val="accent6">
                    <a:lumMod val="75000"/>
                  </a:schemeClr>
                </a:solidFill>
                <a:latin typeface="+mj-lt"/>
              </a:rPr>
              <a:t>potential</a:t>
            </a:r>
            <a:r>
              <a:rPr lang="fr-BE" sz="2200" dirty="0">
                <a:solidFill>
                  <a:schemeClr val="accent6">
                    <a:lumMod val="75000"/>
                  </a:schemeClr>
                </a:solidFill>
                <a:latin typeface="+mj-lt"/>
              </a:rPr>
              <a:t> </a:t>
            </a:r>
            <a:r>
              <a:rPr lang="fr-BE" sz="2200" dirty="0" err="1">
                <a:solidFill>
                  <a:schemeClr val="accent6">
                    <a:lumMod val="75000"/>
                  </a:schemeClr>
                </a:solidFill>
                <a:latin typeface="+mj-lt"/>
              </a:rPr>
              <a:t>ethical</a:t>
            </a:r>
            <a:r>
              <a:rPr lang="fr-BE" sz="2200" dirty="0">
                <a:solidFill>
                  <a:schemeClr val="accent6">
                    <a:lumMod val="75000"/>
                  </a:schemeClr>
                </a:solidFill>
                <a:latin typeface="+mj-lt"/>
              </a:rPr>
              <a:t> </a:t>
            </a:r>
            <a:r>
              <a:rPr lang="fr-BE" sz="2200" dirty="0" smtClean="0">
                <a:solidFill>
                  <a:schemeClr val="accent6">
                    <a:lumMod val="75000"/>
                  </a:schemeClr>
                </a:solidFill>
                <a:latin typeface="+mj-lt"/>
              </a:rPr>
              <a:t>issues</a:t>
            </a:r>
            <a:endParaRPr lang="fr-BE" sz="2200" dirty="0">
              <a:solidFill>
                <a:schemeClr val="accent6">
                  <a:lumMod val="75000"/>
                </a:schemeClr>
              </a:solidFill>
              <a:latin typeface="+mj-lt"/>
            </a:endParaRPr>
          </a:p>
          <a:p>
            <a:pPr marL="800100" lvl="1" indent="-342900" algn="just" defTabSz="914400">
              <a:lnSpc>
                <a:spcPct val="115000"/>
              </a:lnSpc>
              <a:spcBef>
                <a:spcPct val="10000"/>
              </a:spcBef>
              <a:buClr>
                <a:srgbClr val="990033"/>
              </a:buClr>
              <a:buFont typeface="Wingdings" pitchFamily="2" charset="2"/>
              <a:buChar char="ü"/>
              <a:defRPr/>
            </a:pPr>
            <a:r>
              <a:rPr lang="fr-BE" sz="2200" dirty="0">
                <a:solidFill>
                  <a:schemeClr val="accent6">
                    <a:lumMod val="75000"/>
                  </a:schemeClr>
                </a:solidFill>
                <a:latin typeface="+mj-lt"/>
              </a:rPr>
              <a:t>handling </a:t>
            </a:r>
            <a:r>
              <a:rPr lang="fr-BE" sz="2200" dirty="0" err="1">
                <a:solidFill>
                  <a:schemeClr val="accent6">
                    <a:lumMod val="75000"/>
                  </a:schemeClr>
                </a:solidFill>
                <a:latin typeface="+mj-lt"/>
              </a:rPr>
              <a:t>ethical</a:t>
            </a:r>
            <a:r>
              <a:rPr lang="fr-BE" sz="2200" dirty="0">
                <a:solidFill>
                  <a:schemeClr val="accent6">
                    <a:lumMod val="75000"/>
                  </a:schemeClr>
                </a:solidFill>
                <a:latin typeface="+mj-lt"/>
              </a:rPr>
              <a:t> aspects of </a:t>
            </a:r>
            <a:r>
              <a:rPr lang="fr-BE" sz="2200" dirty="0" err="1">
                <a:solidFill>
                  <a:schemeClr val="accent6">
                    <a:lumMod val="75000"/>
                  </a:schemeClr>
                </a:solidFill>
                <a:latin typeface="+mj-lt"/>
              </a:rPr>
              <a:t>their</a:t>
            </a:r>
            <a:r>
              <a:rPr lang="fr-BE" sz="2200" dirty="0">
                <a:solidFill>
                  <a:schemeClr val="accent6">
                    <a:lumMod val="75000"/>
                  </a:schemeClr>
                </a:solidFill>
                <a:latin typeface="+mj-lt"/>
              </a:rPr>
              <a:t> </a:t>
            </a:r>
            <a:r>
              <a:rPr lang="fr-BE" sz="2200" dirty="0" err="1">
                <a:solidFill>
                  <a:schemeClr val="accent6">
                    <a:lumMod val="75000"/>
                  </a:schemeClr>
                </a:solidFill>
                <a:latin typeface="+mj-lt"/>
              </a:rPr>
              <a:t>proposal</a:t>
            </a:r>
            <a:endParaRPr lang="fr-BE" sz="2200" dirty="0">
              <a:solidFill>
                <a:schemeClr val="accent6">
                  <a:lumMod val="75000"/>
                </a:schemeClr>
              </a:solidFill>
              <a:latin typeface="+mj-lt"/>
            </a:endParaRPr>
          </a:p>
          <a:p>
            <a:pPr marL="800100" lvl="1" indent="-342900" algn="just" defTabSz="914400">
              <a:lnSpc>
                <a:spcPct val="115000"/>
              </a:lnSpc>
              <a:spcBef>
                <a:spcPct val="10000"/>
              </a:spcBef>
              <a:buClr>
                <a:srgbClr val="990033"/>
              </a:buClr>
              <a:buFont typeface="Wingdings" pitchFamily="2" charset="2"/>
              <a:buChar char="ü"/>
              <a:defRPr/>
            </a:pPr>
            <a:r>
              <a:rPr lang="fr-BE" sz="2200" dirty="0" err="1">
                <a:solidFill>
                  <a:schemeClr val="accent6">
                    <a:lumMod val="75000"/>
                  </a:schemeClr>
                </a:solidFill>
                <a:latin typeface="+mj-lt"/>
              </a:rPr>
              <a:t>detailing</a:t>
            </a:r>
            <a:r>
              <a:rPr lang="fr-BE" sz="2200" dirty="0">
                <a:solidFill>
                  <a:schemeClr val="accent6">
                    <a:lumMod val="75000"/>
                  </a:schemeClr>
                </a:solidFill>
                <a:latin typeface="+mj-lt"/>
              </a:rPr>
              <a:t> how </a:t>
            </a:r>
            <a:r>
              <a:rPr lang="fr-BE" sz="2200" dirty="0" err="1">
                <a:solidFill>
                  <a:schemeClr val="accent6">
                    <a:lumMod val="75000"/>
                  </a:schemeClr>
                </a:solidFill>
                <a:latin typeface="+mj-lt"/>
              </a:rPr>
              <a:t>they</a:t>
            </a:r>
            <a:r>
              <a:rPr lang="fr-BE" sz="2200" dirty="0">
                <a:solidFill>
                  <a:schemeClr val="accent6">
                    <a:lumMod val="75000"/>
                  </a:schemeClr>
                </a:solidFill>
                <a:latin typeface="+mj-lt"/>
              </a:rPr>
              <a:t> plan to </a:t>
            </a:r>
            <a:r>
              <a:rPr lang="fr-BE" sz="2200" dirty="0" err="1">
                <a:solidFill>
                  <a:schemeClr val="accent6">
                    <a:lumMod val="75000"/>
                  </a:schemeClr>
                </a:solidFill>
                <a:latin typeface="+mj-lt"/>
              </a:rPr>
              <a:t>address</a:t>
            </a:r>
            <a:r>
              <a:rPr lang="fr-BE" sz="2200" dirty="0">
                <a:solidFill>
                  <a:schemeClr val="accent6">
                    <a:lumMod val="75000"/>
                  </a:schemeClr>
                </a:solidFill>
                <a:latin typeface="+mj-lt"/>
              </a:rPr>
              <a:t> </a:t>
            </a:r>
            <a:r>
              <a:rPr lang="fr-BE" sz="2200" dirty="0" err="1">
                <a:solidFill>
                  <a:schemeClr val="accent6">
                    <a:lumMod val="75000"/>
                  </a:schemeClr>
                </a:solidFill>
                <a:latin typeface="+mj-lt"/>
              </a:rPr>
              <a:t>them</a:t>
            </a:r>
            <a:r>
              <a:rPr lang="fr-BE" sz="2200" dirty="0">
                <a:solidFill>
                  <a:schemeClr val="accent6">
                    <a:lumMod val="75000"/>
                  </a:schemeClr>
                </a:solidFill>
                <a:latin typeface="+mj-lt"/>
              </a:rPr>
              <a:t> in </a:t>
            </a:r>
            <a:r>
              <a:rPr lang="fr-BE" sz="2200" dirty="0" err="1">
                <a:solidFill>
                  <a:schemeClr val="accent6">
                    <a:lumMod val="75000"/>
                  </a:schemeClr>
                </a:solidFill>
                <a:latin typeface="+mj-lt"/>
              </a:rPr>
              <a:t>sufficient</a:t>
            </a:r>
            <a:r>
              <a:rPr lang="fr-BE" sz="2200" dirty="0">
                <a:solidFill>
                  <a:schemeClr val="accent6">
                    <a:lumMod val="75000"/>
                  </a:schemeClr>
                </a:solidFill>
                <a:latin typeface="+mj-lt"/>
              </a:rPr>
              <a:t> </a:t>
            </a:r>
            <a:r>
              <a:rPr lang="fr-BE" sz="2200" dirty="0" err="1">
                <a:solidFill>
                  <a:schemeClr val="accent6">
                    <a:lumMod val="75000"/>
                  </a:schemeClr>
                </a:solidFill>
                <a:latin typeface="+mj-lt"/>
              </a:rPr>
              <a:t>detail</a:t>
            </a:r>
            <a:r>
              <a:rPr lang="fr-BE" sz="2200" dirty="0">
                <a:solidFill>
                  <a:schemeClr val="accent6">
                    <a:lumMod val="75000"/>
                  </a:schemeClr>
                </a:solidFill>
                <a:latin typeface="+mj-lt"/>
              </a:rPr>
              <a:t> </a:t>
            </a:r>
            <a:r>
              <a:rPr lang="fr-BE" sz="2200" dirty="0" err="1">
                <a:solidFill>
                  <a:schemeClr val="accent6">
                    <a:lumMod val="75000"/>
                  </a:schemeClr>
                </a:solidFill>
                <a:latin typeface="+mj-lt"/>
              </a:rPr>
              <a:t>already</a:t>
            </a:r>
            <a:r>
              <a:rPr lang="fr-BE" sz="2200" dirty="0">
                <a:solidFill>
                  <a:schemeClr val="accent6">
                    <a:lumMod val="75000"/>
                  </a:schemeClr>
                </a:solidFill>
                <a:latin typeface="+mj-lt"/>
              </a:rPr>
              <a:t> </a:t>
            </a:r>
            <a:r>
              <a:rPr lang="fr-BE" sz="2200" dirty="0" err="1">
                <a:solidFill>
                  <a:schemeClr val="accent6">
                    <a:lumMod val="75000"/>
                  </a:schemeClr>
                </a:solidFill>
                <a:latin typeface="+mj-lt"/>
              </a:rPr>
              <a:t>at</a:t>
            </a:r>
            <a:r>
              <a:rPr lang="fr-BE" sz="2200" dirty="0">
                <a:solidFill>
                  <a:schemeClr val="accent6">
                    <a:lumMod val="75000"/>
                  </a:schemeClr>
                </a:solidFill>
                <a:latin typeface="+mj-lt"/>
              </a:rPr>
              <a:t> the </a:t>
            </a:r>
            <a:r>
              <a:rPr lang="fr-BE" sz="2200" dirty="0" err="1">
                <a:solidFill>
                  <a:schemeClr val="accent6">
                    <a:lumMod val="75000"/>
                  </a:schemeClr>
                </a:solidFill>
                <a:latin typeface="+mj-lt"/>
              </a:rPr>
              <a:t>proposal</a:t>
            </a:r>
            <a:r>
              <a:rPr lang="fr-BE" sz="2200" dirty="0">
                <a:solidFill>
                  <a:schemeClr val="accent6">
                    <a:lumMod val="75000"/>
                  </a:schemeClr>
                </a:solidFill>
                <a:latin typeface="+mj-lt"/>
              </a:rPr>
              <a:t> stage.</a:t>
            </a:r>
          </a:p>
          <a:p>
            <a:pPr marL="800100" lvl="1" indent="-342900" algn="just" defTabSz="914400">
              <a:lnSpc>
                <a:spcPct val="115000"/>
              </a:lnSpc>
              <a:spcBef>
                <a:spcPct val="10000"/>
              </a:spcBef>
              <a:buClr>
                <a:srgbClr val="990033"/>
              </a:buClr>
              <a:buFont typeface="Wingdings" pitchFamily="2" charset="2"/>
              <a:buChar char="ü"/>
              <a:defRPr/>
            </a:pPr>
            <a:endParaRPr lang="fr-BE" sz="2200" dirty="0">
              <a:solidFill>
                <a:schemeClr val="accent6">
                  <a:lumMod val="75000"/>
                </a:schemeClr>
              </a:solidFill>
              <a:latin typeface="+mj-lt"/>
            </a:endParaRPr>
          </a:p>
          <a:p>
            <a:pPr marL="342900" indent="-342900" algn="just" defTabSz="914400">
              <a:lnSpc>
                <a:spcPct val="115000"/>
              </a:lnSpc>
              <a:spcBef>
                <a:spcPct val="10000"/>
              </a:spcBef>
              <a:buClr>
                <a:srgbClr val="990033"/>
              </a:buClr>
              <a:buFont typeface="Arial" charset="0"/>
              <a:buChar char="•"/>
              <a:defRPr/>
            </a:pPr>
            <a:r>
              <a:rPr lang="fr-BE" sz="2200" dirty="0" smtClean="0">
                <a:solidFill>
                  <a:schemeClr val="accent6">
                    <a:lumMod val="75000"/>
                  </a:schemeClr>
                </a:solidFill>
                <a:latin typeface="+mj-lt"/>
              </a:rPr>
              <a:t>ASK FOR HELP EARLY, ASK MANY TIMES, but first know </a:t>
            </a:r>
            <a:r>
              <a:rPr lang="fr-BE" sz="2200" dirty="0" err="1" smtClean="0">
                <a:solidFill>
                  <a:schemeClr val="accent6">
                    <a:lumMod val="75000"/>
                  </a:schemeClr>
                </a:solidFill>
                <a:latin typeface="+mj-lt"/>
              </a:rPr>
              <a:t>what</a:t>
            </a:r>
            <a:r>
              <a:rPr lang="fr-BE" sz="2200" dirty="0" smtClean="0">
                <a:solidFill>
                  <a:schemeClr val="accent6">
                    <a:lumMod val="75000"/>
                  </a:schemeClr>
                </a:solidFill>
                <a:latin typeface="+mj-lt"/>
              </a:rPr>
              <a:t> to </a:t>
            </a:r>
            <a:r>
              <a:rPr lang="fr-BE" sz="2200" dirty="0" err="1" smtClean="0">
                <a:solidFill>
                  <a:schemeClr val="accent6">
                    <a:lumMod val="75000"/>
                  </a:schemeClr>
                </a:solidFill>
                <a:latin typeface="+mj-lt"/>
              </a:rPr>
              <a:t>ask</a:t>
            </a:r>
            <a:r>
              <a:rPr lang="fr-BE" sz="2200" dirty="0" smtClean="0">
                <a:solidFill>
                  <a:schemeClr val="accent6">
                    <a:lumMod val="75000"/>
                  </a:schemeClr>
                </a:solidFill>
                <a:latin typeface="+mj-lt"/>
              </a:rPr>
              <a:t>…</a:t>
            </a:r>
            <a:endParaRPr lang="fr-BE" sz="2200" dirty="0">
              <a:solidFill>
                <a:schemeClr val="accent6">
                  <a:lumMod val="75000"/>
                </a:schemeClr>
              </a:solidFill>
              <a:latin typeface="+mj-lt"/>
            </a:endParaRPr>
          </a:p>
        </p:txBody>
      </p:sp>
      <p:sp>
        <p:nvSpPr>
          <p:cNvPr id="33795" name="TextBox 3"/>
          <p:cNvSpPr txBox="1">
            <a:spLocks noChangeArrowheads="1"/>
          </p:cNvSpPr>
          <p:nvPr/>
        </p:nvSpPr>
        <p:spPr bwMode="auto">
          <a:xfrm>
            <a:off x="395288" y="404813"/>
            <a:ext cx="312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a:solidFill>
                  <a:srgbClr val="FFC000"/>
                </a:solidFill>
                <a:cs typeface="Arial" panose="020B0604020202020204" pitchFamily="34" charset="0"/>
              </a:rPr>
              <a:t>The ethics appraisal process</a:t>
            </a:r>
            <a:endParaRPr lang="en-GB" altLang="en-US">
              <a:solidFill>
                <a:srgbClr val="FFC000"/>
              </a:solidFill>
            </a:endParaRPr>
          </a:p>
        </p:txBody>
      </p:sp>
    </p:spTree>
    <p:extLst>
      <p:ext uri="{BB962C8B-B14F-4D97-AF65-F5344CB8AC3E}">
        <p14:creationId xmlns:p14="http://schemas.microsoft.com/office/powerpoint/2010/main" val="2453720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en-US" altLang="en-US" sz="2800" smtClean="0">
                <a:solidFill>
                  <a:srgbClr val="C00000"/>
                </a:solidFill>
              </a:rPr>
              <a:t>What the researchers should do:</a:t>
            </a:r>
          </a:p>
        </p:txBody>
      </p:sp>
      <p:sp>
        <p:nvSpPr>
          <p:cNvPr id="34819" name="Content Placeholder 2"/>
          <p:cNvSpPr>
            <a:spLocks noGrp="1"/>
          </p:cNvSpPr>
          <p:nvPr>
            <p:ph idx="1"/>
          </p:nvPr>
        </p:nvSpPr>
        <p:spPr>
          <a:xfrm>
            <a:off x="457200" y="2781300"/>
            <a:ext cx="8226425" cy="3236913"/>
          </a:xfrm>
        </p:spPr>
        <p:txBody>
          <a:bodyPr/>
          <a:lstStyle/>
          <a:p>
            <a:r>
              <a:rPr lang="en-GB" altLang="en-US" sz="2200" smtClean="0"/>
              <a:t>"….We invite you actively </a:t>
            </a:r>
            <a:r>
              <a:rPr lang="en-GB" altLang="en-US" sz="2200" b="1" smtClean="0"/>
              <a:t>to seek advice from colleagues with expertise in the ethics of research</a:t>
            </a:r>
            <a:r>
              <a:rPr lang="en-GB" altLang="en-US" sz="2200" smtClean="0"/>
              <a:t>: specialised ethics departments, relevant managers in your university/research organisation, hospital research ethics committees, ethics advisors in your company, data protection officers, etc. They will be able to provide you with the necessary information targeted at your specific needs and legal environment."</a:t>
            </a:r>
          </a:p>
          <a:p>
            <a:endParaRPr lang="en-US" altLang="en-US" sz="2200" smtClean="0"/>
          </a:p>
        </p:txBody>
      </p:sp>
      <p:sp>
        <p:nvSpPr>
          <p:cNvPr id="34820" name="TextBox 4"/>
          <p:cNvSpPr txBox="1">
            <a:spLocks noChangeArrowheads="1"/>
          </p:cNvSpPr>
          <p:nvPr/>
        </p:nvSpPr>
        <p:spPr bwMode="auto">
          <a:xfrm>
            <a:off x="395288" y="404813"/>
            <a:ext cx="312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a:solidFill>
                  <a:srgbClr val="FFC000"/>
                </a:solidFill>
                <a:cs typeface="Arial" panose="020B0604020202020204" pitchFamily="34" charset="0"/>
              </a:rPr>
              <a:t>The ethics appraisal process</a:t>
            </a:r>
            <a:endParaRPr lang="en-GB" altLang="en-US">
              <a:solidFill>
                <a:srgbClr val="FFC000"/>
              </a:solidFill>
            </a:endParaRPr>
          </a:p>
        </p:txBody>
      </p:sp>
    </p:spTree>
    <p:extLst>
      <p:ext uri="{BB962C8B-B14F-4D97-AF65-F5344CB8AC3E}">
        <p14:creationId xmlns:p14="http://schemas.microsoft.com/office/powerpoint/2010/main" val="3298623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a:r>
              <a:rPr lang="en-US" altLang="en-US" sz="2800" smtClean="0">
                <a:solidFill>
                  <a:srgbClr val="C00000"/>
                </a:solidFill>
              </a:rPr>
              <a:t>What the researchers should do:</a:t>
            </a:r>
          </a:p>
        </p:txBody>
      </p:sp>
      <p:sp>
        <p:nvSpPr>
          <p:cNvPr id="35843" name="Content Placeholder 2"/>
          <p:cNvSpPr>
            <a:spLocks noGrp="1"/>
          </p:cNvSpPr>
          <p:nvPr>
            <p:ph idx="1"/>
          </p:nvPr>
        </p:nvSpPr>
        <p:spPr>
          <a:xfrm>
            <a:off x="457200" y="2636838"/>
            <a:ext cx="8226425" cy="3381375"/>
          </a:xfrm>
        </p:spPr>
        <p:txBody>
          <a:bodyPr/>
          <a:lstStyle/>
          <a:p>
            <a:r>
              <a:rPr lang="en-GB" altLang="en-US" sz="2200" b="1" dirty="0" smtClean="0"/>
              <a:t>"Start thinking (and discussing) about ethics while designing your research protocols.</a:t>
            </a:r>
            <a:r>
              <a:rPr lang="en-GB" altLang="en-US" sz="2200" dirty="0" smtClean="0"/>
              <a:t> Do not wait until the last minute to seek advice or check what is required under national and European legislation."</a:t>
            </a:r>
          </a:p>
        </p:txBody>
      </p:sp>
      <p:sp>
        <p:nvSpPr>
          <p:cNvPr id="35844" name="TextBox 3"/>
          <p:cNvSpPr txBox="1">
            <a:spLocks noChangeArrowheads="1"/>
          </p:cNvSpPr>
          <p:nvPr/>
        </p:nvSpPr>
        <p:spPr bwMode="auto">
          <a:xfrm>
            <a:off x="395288" y="404813"/>
            <a:ext cx="312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a:solidFill>
                  <a:srgbClr val="FFC000"/>
                </a:solidFill>
                <a:cs typeface="Arial" panose="020B0604020202020204" pitchFamily="34" charset="0"/>
              </a:rPr>
              <a:t>The ethics appraisal process</a:t>
            </a:r>
            <a:endParaRPr lang="en-GB" altLang="en-US">
              <a:solidFill>
                <a:srgbClr val="FFC000"/>
              </a:solidFill>
            </a:endParaRPr>
          </a:p>
        </p:txBody>
      </p:sp>
    </p:spTree>
    <p:extLst>
      <p:ext uri="{BB962C8B-B14F-4D97-AF65-F5344CB8AC3E}">
        <p14:creationId xmlns:p14="http://schemas.microsoft.com/office/powerpoint/2010/main" val="3044408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en-US" altLang="en-US" sz="2800" smtClean="0">
                <a:solidFill>
                  <a:srgbClr val="C00000"/>
                </a:solidFill>
              </a:rPr>
              <a:t>What the researchers should do:</a:t>
            </a:r>
          </a:p>
        </p:txBody>
      </p:sp>
      <p:sp>
        <p:nvSpPr>
          <p:cNvPr id="36867" name="Content Placeholder 2"/>
          <p:cNvSpPr>
            <a:spLocks noGrp="1"/>
          </p:cNvSpPr>
          <p:nvPr>
            <p:ph idx="1"/>
          </p:nvPr>
        </p:nvSpPr>
        <p:spPr>
          <a:xfrm>
            <a:off x="457200" y="2132856"/>
            <a:ext cx="8226425" cy="4320480"/>
          </a:xfrm>
        </p:spPr>
        <p:txBody>
          <a:bodyPr/>
          <a:lstStyle/>
          <a:p>
            <a:r>
              <a:rPr lang="en-GB" altLang="en-US" sz="2000" b="1" dirty="0" smtClean="0"/>
              <a:t>   </a:t>
            </a:r>
            <a:r>
              <a:rPr lang="en-GB" altLang="en-US" sz="2200" b="1" dirty="0" smtClean="0"/>
              <a:t>"</a:t>
            </a:r>
            <a:r>
              <a:rPr lang="en-GB" altLang="en-US" sz="2200" b="1" dirty="0" smtClean="0">
                <a:solidFill>
                  <a:srgbClr val="00B050"/>
                </a:solidFill>
              </a:rPr>
              <a:t>Consider that ethics issues arise in many areas of research</a:t>
            </a:r>
            <a:r>
              <a:rPr lang="en-GB" altLang="en-US" sz="2200" dirty="0" smtClean="0">
                <a:solidFill>
                  <a:srgbClr val="00B050"/>
                </a:solidFill>
              </a:rPr>
              <a:t>. </a:t>
            </a:r>
            <a:r>
              <a:rPr lang="en-GB" altLang="en-US" sz="2200" b="1" dirty="0" smtClean="0">
                <a:solidFill>
                  <a:srgbClr val="00B050"/>
                </a:solidFill>
              </a:rPr>
              <a:t>Apart from the</a:t>
            </a:r>
            <a:r>
              <a:rPr lang="en-GB" altLang="en-US" sz="2200" dirty="0" smtClean="0">
                <a:solidFill>
                  <a:srgbClr val="00B050"/>
                </a:solidFill>
              </a:rPr>
              <a:t> </a:t>
            </a:r>
            <a:r>
              <a:rPr lang="en-GB" altLang="en-US" sz="2200" b="1" dirty="0" smtClean="0">
                <a:solidFill>
                  <a:srgbClr val="00B050"/>
                </a:solidFill>
              </a:rPr>
              <a:t>obvious</a:t>
            </a:r>
            <a:r>
              <a:rPr lang="en-GB" altLang="en-US" sz="2200" dirty="0" smtClean="0">
                <a:solidFill>
                  <a:srgbClr val="00B050"/>
                </a:solidFill>
              </a:rPr>
              <a:t>, </a:t>
            </a:r>
            <a:r>
              <a:rPr lang="en-GB" altLang="en-US" sz="2200" b="1" dirty="0" smtClean="0">
                <a:solidFill>
                  <a:srgbClr val="00B050"/>
                </a:solidFill>
              </a:rPr>
              <a:t>the medical field</a:t>
            </a:r>
            <a:r>
              <a:rPr lang="en-GB" altLang="en-US" sz="2200" dirty="0" smtClean="0">
                <a:solidFill>
                  <a:srgbClr val="00B050"/>
                </a:solidFill>
              </a:rPr>
              <a:t>, </a:t>
            </a:r>
            <a:r>
              <a:rPr lang="en-GB" altLang="en-US" sz="2200" dirty="0" smtClean="0"/>
              <a:t>research protocols in social sciences, </a:t>
            </a:r>
            <a:r>
              <a:rPr lang="en-GB" altLang="en-US" sz="2200" dirty="0" err="1" smtClean="0"/>
              <a:t>digital,environmental</a:t>
            </a:r>
            <a:r>
              <a:rPr lang="en-GB" altLang="en-US" sz="2200" dirty="0" smtClean="0"/>
              <a:t> studies, security research, etc. might involve the voluntary participation of research subjects and the collection of data that might be considered as personal. </a:t>
            </a:r>
            <a:r>
              <a:rPr lang="en-GB" altLang="en-US" sz="2200" b="1" dirty="0" smtClean="0">
                <a:solidFill>
                  <a:srgbClr val="00B050"/>
                </a:solidFill>
              </a:rPr>
              <a:t>You must protect your volunteers and also protect yourself (</a:t>
            </a:r>
            <a:r>
              <a:rPr lang="en-GB" altLang="en-US" sz="2200" b="1" i="0" u="sng" dirty="0" smtClean="0">
                <a:solidFill>
                  <a:srgbClr val="00B050"/>
                </a:solidFill>
              </a:rPr>
              <a:t>and your colleagues and institutions</a:t>
            </a:r>
            <a:r>
              <a:rPr lang="en-GB" altLang="en-US" sz="2200" b="1" dirty="0" smtClean="0">
                <a:solidFill>
                  <a:srgbClr val="00B050"/>
                </a:solidFill>
              </a:rPr>
              <a:t>)."</a:t>
            </a:r>
            <a:endParaRPr lang="en-GB" altLang="en-US" sz="2200" dirty="0" smtClean="0">
              <a:solidFill>
                <a:srgbClr val="00B050"/>
              </a:solidFill>
            </a:endParaRPr>
          </a:p>
          <a:p>
            <a:endParaRPr lang="en-US" altLang="en-US" sz="2200" dirty="0" smtClean="0"/>
          </a:p>
          <a:p>
            <a:r>
              <a:rPr lang="en-US" altLang="en-US" sz="2200" dirty="0" smtClean="0"/>
              <a:t>	</a:t>
            </a:r>
            <a:r>
              <a:rPr lang="en-US" altLang="en-US" sz="2200" b="1" dirty="0" smtClean="0">
                <a:solidFill>
                  <a:srgbClr val="FF0000"/>
                </a:solidFill>
              </a:rPr>
              <a:t>IN HE misconduct will LEAD TO REDUCTION/RECUPERATION of FUNDS</a:t>
            </a:r>
          </a:p>
        </p:txBody>
      </p:sp>
      <p:sp>
        <p:nvSpPr>
          <p:cNvPr id="36868" name="TextBox 3"/>
          <p:cNvSpPr txBox="1">
            <a:spLocks noChangeArrowheads="1"/>
          </p:cNvSpPr>
          <p:nvPr/>
        </p:nvSpPr>
        <p:spPr bwMode="auto">
          <a:xfrm>
            <a:off x="395288" y="404813"/>
            <a:ext cx="312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a:solidFill>
                  <a:srgbClr val="FFC000"/>
                </a:solidFill>
                <a:cs typeface="Arial" panose="020B0604020202020204" pitchFamily="34" charset="0"/>
              </a:rPr>
              <a:t>The ethics appraisal process</a:t>
            </a:r>
            <a:endParaRPr lang="en-GB" altLang="en-US">
              <a:solidFill>
                <a:srgbClr val="FFC000"/>
              </a:solidFill>
            </a:endParaRPr>
          </a:p>
        </p:txBody>
      </p:sp>
    </p:spTree>
    <p:extLst>
      <p:ext uri="{BB962C8B-B14F-4D97-AF65-F5344CB8AC3E}">
        <p14:creationId xmlns:p14="http://schemas.microsoft.com/office/powerpoint/2010/main" val="845955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Time : a rare commodity</a:t>
            </a:r>
            <a:endParaRPr lang="en-I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3103" y="2492375"/>
            <a:ext cx="3254619" cy="3525838"/>
          </a:xfrm>
        </p:spPr>
      </p:pic>
    </p:spTree>
    <p:extLst>
      <p:ext uri="{BB962C8B-B14F-4D97-AF65-F5344CB8AC3E}">
        <p14:creationId xmlns:p14="http://schemas.microsoft.com/office/powerpoint/2010/main" val="755822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250825" y="2708920"/>
            <a:ext cx="8785225" cy="3816350"/>
          </a:xfrm>
        </p:spPr>
        <p:txBody>
          <a:bodyPr/>
          <a:lstStyle/>
          <a:p>
            <a:pPr marL="0" indent="0" algn="ctr">
              <a:defRPr/>
            </a:pPr>
            <a:endParaRPr lang="en-GB" altLang="en-US" sz="2000" b="1" i="0" dirty="0" smtClean="0">
              <a:solidFill>
                <a:srgbClr val="002060"/>
              </a:solidFill>
              <a:latin typeface="+mj-lt"/>
              <a:cs typeface="Arial" pitchFamily="34" charset="0"/>
            </a:endParaRPr>
          </a:p>
          <a:p>
            <a:pPr marL="0" indent="0">
              <a:defRPr/>
            </a:pPr>
            <a:endParaRPr lang="en-US" altLang="en-US" sz="2200" i="0" dirty="0" smtClean="0">
              <a:latin typeface="+mj-lt"/>
              <a:cs typeface="Arial" pitchFamily="34" charset="0"/>
            </a:endParaRPr>
          </a:p>
          <a:p>
            <a:pPr marL="400050" lvl="1" indent="0">
              <a:defRPr/>
            </a:pPr>
            <a:r>
              <a:rPr lang="en-US" altLang="en-US" sz="1800" b="0" dirty="0" smtClean="0">
                <a:cs typeface="Arial" pitchFamily="34" charset="0"/>
              </a:rPr>
              <a:t>‘Actions </a:t>
            </a:r>
            <a:r>
              <a:rPr lang="en-US" altLang="en-US" sz="1800" b="0" dirty="0">
                <a:cs typeface="Arial" pitchFamily="34" charset="0"/>
              </a:rPr>
              <a:t>carried out under the Programme shall comply </a:t>
            </a:r>
            <a:r>
              <a:rPr lang="en-US" altLang="en-US" sz="1800" b="0" dirty="0" smtClean="0">
                <a:cs typeface="Arial" pitchFamily="34" charset="0"/>
              </a:rPr>
              <a:t>with </a:t>
            </a:r>
            <a:r>
              <a:rPr lang="en-US" altLang="en-US" sz="1800" u="sng" dirty="0" smtClean="0">
                <a:cs typeface="Arial" pitchFamily="34" charset="0"/>
              </a:rPr>
              <a:t>ethical </a:t>
            </a:r>
            <a:r>
              <a:rPr lang="en-US" altLang="en-US" sz="1800" u="sng" dirty="0">
                <a:cs typeface="Arial" pitchFamily="34" charset="0"/>
              </a:rPr>
              <a:t>principles</a:t>
            </a:r>
            <a:r>
              <a:rPr lang="en-US" altLang="en-US" sz="1800" b="0" u="sng" dirty="0">
                <a:cs typeface="Arial" pitchFamily="34" charset="0"/>
              </a:rPr>
              <a:t> </a:t>
            </a:r>
            <a:r>
              <a:rPr lang="en-US" altLang="en-US" sz="1800" b="0" dirty="0">
                <a:cs typeface="Arial" pitchFamily="34" charset="0"/>
              </a:rPr>
              <a:t>and relevant </a:t>
            </a:r>
            <a:r>
              <a:rPr lang="en-US" altLang="en-US" sz="1800" b="0" u="sng" dirty="0" smtClean="0">
                <a:cs typeface="Arial" pitchFamily="34" charset="0"/>
              </a:rPr>
              <a:t>Union, national and international </a:t>
            </a:r>
            <a:r>
              <a:rPr lang="en-US" altLang="en-US" sz="1800" b="0" u="sng" dirty="0">
                <a:cs typeface="Arial" pitchFamily="34" charset="0"/>
              </a:rPr>
              <a:t>legislation</a:t>
            </a:r>
            <a:r>
              <a:rPr lang="en-US" altLang="en-US" sz="1800" b="0" dirty="0">
                <a:cs typeface="Arial" pitchFamily="34" charset="0"/>
              </a:rPr>
              <a:t>, including the </a:t>
            </a:r>
            <a:r>
              <a:rPr lang="en-US" altLang="en-US" sz="1800" b="0" u="sng" dirty="0">
                <a:cs typeface="Arial" pitchFamily="34" charset="0"/>
              </a:rPr>
              <a:t>Charter </a:t>
            </a:r>
            <a:r>
              <a:rPr lang="en-US" altLang="en-US" sz="1800" b="0" u="sng" dirty="0" smtClean="0">
                <a:cs typeface="Arial" pitchFamily="34" charset="0"/>
              </a:rPr>
              <a:t>of Fundamental </a:t>
            </a:r>
            <a:r>
              <a:rPr lang="en-US" altLang="en-US" sz="1800" b="0" u="sng" dirty="0">
                <a:cs typeface="Arial" pitchFamily="34" charset="0"/>
              </a:rPr>
              <a:t>Rights </a:t>
            </a:r>
            <a:r>
              <a:rPr lang="en-US" altLang="en-US" sz="1800" b="0" dirty="0">
                <a:cs typeface="Arial" pitchFamily="34" charset="0"/>
              </a:rPr>
              <a:t>of the European Union and the </a:t>
            </a:r>
            <a:r>
              <a:rPr lang="en-US" altLang="en-US" sz="1800" b="0" u="sng" dirty="0">
                <a:cs typeface="Arial" pitchFamily="34" charset="0"/>
              </a:rPr>
              <a:t>European Convention on Human Rights </a:t>
            </a:r>
            <a:r>
              <a:rPr lang="en-US" altLang="en-US" sz="1800" b="0" dirty="0">
                <a:cs typeface="Arial" pitchFamily="34" charset="0"/>
              </a:rPr>
              <a:t>and its Supplementary Protocols</a:t>
            </a:r>
            <a:r>
              <a:rPr lang="en-US" altLang="en-US" sz="1800" b="0" dirty="0" smtClean="0">
                <a:cs typeface="Arial" pitchFamily="34" charset="0"/>
              </a:rPr>
              <a:t>.’</a:t>
            </a:r>
            <a:endParaRPr lang="en-GB" altLang="en-US" sz="1800" b="0" dirty="0" smtClean="0">
              <a:cs typeface="Arial" pitchFamily="34" charset="0"/>
            </a:endParaRPr>
          </a:p>
          <a:p>
            <a:pPr algn="r">
              <a:defRPr/>
            </a:pPr>
            <a:endParaRPr lang="en-GB" altLang="en-US" sz="2000" i="0" dirty="0">
              <a:latin typeface="+mj-lt"/>
              <a:cs typeface="Arial" pitchFamily="34" charset="0"/>
            </a:endParaRPr>
          </a:p>
          <a:p>
            <a:pPr>
              <a:defRPr/>
            </a:pPr>
            <a:endParaRPr lang="en-GB" altLang="en-US" sz="2200" i="0" dirty="0" smtClean="0">
              <a:latin typeface="+mj-lt"/>
              <a:cs typeface="Arial" pitchFamily="34" charset="0"/>
            </a:endParaRPr>
          </a:p>
        </p:txBody>
      </p:sp>
      <p:sp>
        <p:nvSpPr>
          <p:cNvPr id="20483" name="Title 1"/>
          <p:cNvSpPr>
            <a:spLocks noGrp="1"/>
          </p:cNvSpPr>
          <p:nvPr>
            <p:ph type="title"/>
          </p:nvPr>
        </p:nvSpPr>
        <p:spPr>
          <a:xfrm>
            <a:off x="107504" y="1341438"/>
            <a:ext cx="8928546" cy="1871538"/>
          </a:xfrm>
        </p:spPr>
        <p:txBody>
          <a:bodyPr/>
          <a:lstStyle/>
          <a:p>
            <a:pPr marL="0" indent="0" algn="ctr">
              <a:defRPr/>
            </a:pP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cs typeface="Arial" pitchFamily="34" charset="0"/>
              </a:rPr>
              <a:t> Regulation establishing </a:t>
            </a:r>
            <a:r>
              <a:rPr lang="en-GB" altLang="en-US" dirty="0">
                <a:cs typeface="Arial" pitchFamily="34" charset="0"/>
              </a:rPr>
              <a:t>Horizon </a:t>
            </a:r>
            <a:r>
              <a:rPr lang="en-GB" altLang="en-US" dirty="0" smtClean="0">
                <a:cs typeface="Arial" pitchFamily="34" charset="0"/>
              </a:rPr>
              <a:t>Europe </a:t>
            </a:r>
            <a:br>
              <a:rPr lang="en-GB" altLang="en-US" dirty="0" smtClean="0">
                <a:cs typeface="Arial" pitchFamily="34" charset="0"/>
              </a:rPr>
            </a:br>
            <a:r>
              <a:rPr lang="en-GB" altLang="en-US" dirty="0" smtClean="0">
                <a:cs typeface="Arial" pitchFamily="34" charset="0"/>
              </a:rPr>
              <a:t>Article </a:t>
            </a:r>
            <a:r>
              <a:rPr lang="en-GB" altLang="en-US" dirty="0">
                <a:cs typeface="Arial" pitchFamily="34" charset="0"/>
              </a:rPr>
              <a:t>19</a:t>
            </a:r>
            <a:br>
              <a:rPr lang="en-GB" altLang="en-US" dirty="0">
                <a:cs typeface="Arial" pitchFamily="34" charset="0"/>
              </a:rPr>
            </a:b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95288" y="980728"/>
            <a:ext cx="8226425" cy="1006475"/>
          </a:xfrm>
        </p:spPr>
        <p:txBody>
          <a:bodyPr/>
          <a:lstStyle/>
          <a:p>
            <a:r>
              <a:rPr lang="en-US" altLang="en-US" dirty="0" smtClean="0"/>
              <a:t>HELP is on its way!</a:t>
            </a:r>
          </a:p>
        </p:txBody>
      </p:sp>
      <p:sp>
        <p:nvSpPr>
          <p:cNvPr id="54275" name="Content Placeholder 2"/>
          <p:cNvSpPr>
            <a:spLocks noGrp="1"/>
          </p:cNvSpPr>
          <p:nvPr>
            <p:ph idx="1"/>
          </p:nvPr>
        </p:nvSpPr>
        <p:spPr>
          <a:xfrm>
            <a:off x="468313" y="1988840"/>
            <a:ext cx="8226425" cy="4464496"/>
          </a:xfrm>
        </p:spPr>
        <p:txBody>
          <a:bodyPr/>
          <a:lstStyle/>
          <a:p>
            <a:r>
              <a:rPr lang="en-US" altLang="en-US" sz="1800" b="1" i="0" dirty="0" smtClean="0">
                <a:cs typeface="Arial" panose="020B0604020202020204" pitchFamily="34" charset="0"/>
              </a:rPr>
              <a:t>1. Ethics help desk: </a:t>
            </a:r>
            <a:r>
              <a:rPr lang="en-US" altLang="en-US" sz="1800" i="0" dirty="0" smtClean="0">
                <a:cs typeface="Arial" panose="020B0604020202020204" pitchFamily="34" charset="0"/>
              </a:rPr>
              <a:t>RTD-ETHICS-REVIEW-HELPDESK@ec.europa.eu</a:t>
            </a:r>
          </a:p>
          <a:p>
            <a:endParaRPr lang="en-US" altLang="en-US" sz="1800" i="0" dirty="0" smtClean="0">
              <a:cs typeface="Arial" panose="020B0604020202020204" pitchFamily="34" charset="0"/>
            </a:endParaRPr>
          </a:p>
          <a:p>
            <a:r>
              <a:rPr lang="en-US" altLang="en-US" sz="1800" b="1" i="0" dirty="0" smtClean="0">
                <a:cs typeface="Arial" panose="020B0604020202020204" pitchFamily="34" charset="0"/>
              </a:rPr>
              <a:t>2. How to complete your Ethics Self-Assessment</a:t>
            </a:r>
          </a:p>
          <a:p>
            <a:r>
              <a:rPr lang="en-US" altLang="en-US" sz="1800" b="1" i="0" dirty="0" smtClean="0">
                <a:cs typeface="Arial" panose="020B0604020202020204" pitchFamily="34" charset="0"/>
              </a:rPr>
              <a:t>3. Serious and Complex cases guide</a:t>
            </a:r>
          </a:p>
          <a:p>
            <a:r>
              <a:rPr lang="en-US" altLang="en-US" sz="1800" b="1" i="0" dirty="0" smtClean="0">
                <a:cs typeface="Arial" panose="020B0604020202020204" pitchFamily="34" charset="0"/>
              </a:rPr>
              <a:t>4. Data protection guidance</a:t>
            </a:r>
          </a:p>
          <a:p>
            <a:r>
              <a:rPr lang="en-US" altLang="en-US" sz="1800" b="1" i="0" dirty="0" smtClean="0">
                <a:cs typeface="Arial" panose="020B0604020202020204" pitchFamily="34" charset="0"/>
              </a:rPr>
              <a:t>5. Social sciences guidance</a:t>
            </a:r>
          </a:p>
          <a:p>
            <a:r>
              <a:rPr lang="en-US" altLang="en-US" sz="1800" b="1" i="0" dirty="0" smtClean="0">
                <a:cs typeface="Arial" panose="020B0604020202020204" pitchFamily="34" charset="0"/>
              </a:rPr>
              <a:t>6. Artificial Intelligence guidance </a:t>
            </a:r>
          </a:p>
          <a:p>
            <a:r>
              <a:rPr lang="en-GB" altLang="en-US" sz="1800" b="1" i="0" dirty="0" smtClean="0">
                <a:cs typeface="Arial" panose="020B0604020202020204" pitchFamily="34" charset="0"/>
              </a:rPr>
              <a:t>7. Horizon </a:t>
            </a:r>
            <a:r>
              <a:rPr lang="en-GB" altLang="en-US" sz="1800" b="1" i="0" dirty="0">
                <a:cs typeface="Arial" panose="020B0604020202020204" pitchFamily="34" charset="0"/>
              </a:rPr>
              <a:t>Europe Regulation </a:t>
            </a:r>
            <a:endParaRPr lang="en-GB" altLang="en-US" sz="1800" b="1" i="0" dirty="0" smtClean="0">
              <a:cs typeface="Arial" panose="020B0604020202020204" pitchFamily="34" charset="0"/>
            </a:endParaRPr>
          </a:p>
          <a:p>
            <a:r>
              <a:rPr lang="en-US" altLang="en-US" sz="1800" b="1" i="0" dirty="0">
                <a:cs typeface="Arial" panose="020B0604020202020204" pitchFamily="34" charset="0"/>
              </a:rPr>
              <a:t>8</a:t>
            </a:r>
            <a:r>
              <a:rPr lang="en-US" altLang="en-US" sz="1800" b="1" i="0" dirty="0" smtClean="0">
                <a:cs typeface="Arial" panose="020B0604020202020204" pitchFamily="34" charset="0"/>
              </a:rPr>
              <a:t>. General Model Grant Agreement</a:t>
            </a:r>
          </a:p>
          <a:p>
            <a:r>
              <a:rPr lang="en-GB" altLang="en-US" sz="1800" b="1" i="0" dirty="0">
                <a:cs typeface="Arial" panose="020B0604020202020204" pitchFamily="34" charset="0"/>
              </a:rPr>
              <a:t>9</a:t>
            </a:r>
            <a:r>
              <a:rPr lang="en-GB" altLang="en-US" sz="1800" b="1" i="0" dirty="0" smtClean="0">
                <a:cs typeface="Arial" panose="020B0604020202020204" pitchFamily="34" charset="0"/>
              </a:rPr>
              <a:t>. </a:t>
            </a:r>
            <a:r>
              <a:rPr lang="en-US" altLang="en-US" sz="1800" b="1" i="0" dirty="0" smtClean="0">
                <a:cs typeface="Arial" panose="020B0604020202020204" pitchFamily="34" charset="0"/>
              </a:rPr>
              <a:t>European Code of Conduct for Research Integrity</a:t>
            </a:r>
          </a:p>
          <a:p>
            <a:r>
              <a:rPr lang="en-US" altLang="en-US" sz="1800" b="1" i="0" dirty="0" smtClean="0">
                <a:cs typeface="Arial" panose="020B0604020202020204" pitchFamily="34" charset="0"/>
              </a:rPr>
              <a:t>10. </a:t>
            </a:r>
            <a:r>
              <a:rPr lang="en-US" altLang="en-US" sz="1800" b="1" i="0" dirty="0">
                <a:cs typeface="Arial" panose="020B0604020202020204" pitchFamily="34" charset="0"/>
              </a:rPr>
              <a:t>Charter of Fundamental Rights of the European Union</a:t>
            </a:r>
            <a:endParaRPr lang="en-US" altLang="en-US" sz="1800" b="1" i="0" dirty="0" smtClean="0">
              <a:cs typeface="Arial" panose="020B0604020202020204" pitchFamily="34" charset="0"/>
            </a:endParaRPr>
          </a:p>
          <a:p>
            <a:r>
              <a:rPr lang="en-US" altLang="en-US" sz="1800" b="1" i="0" dirty="0" smtClean="0">
                <a:solidFill>
                  <a:srgbClr val="C00000"/>
                </a:solidFill>
                <a:cs typeface="Arial" panose="020B0604020202020204" pitchFamily="34" charset="0"/>
              </a:rPr>
              <a:t> </a:t>
            </a:r>
          </a:p>
          <a:p>
            <a:endParaRPr lang="en-US" altLang="en-US" sz="2000" i="0" dirty="0" smtClean="0">
              <a:latin typeface="Arial" panose="020B0604020202020204" pitchFamily="34" charset="0"/>
              <a:cs typeface="Arial" panose="020B0604020202020204" pitchFamily="34" charset="0"/>
            </a:endParaRP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95288" y="2492896"/>
            <a:ext cx="8226425" cy="5904656"/>
          </a:xfrm>
        </p:spPr>
        <p:txBody>
          <a:bodyPr/>
          <a:lstStyle/>
          <a:p>
            <a:pPr algn="ctr"/>
            <a:r>
              <a:rPr lang="en-US" altLang="en-US" dirty="0" smtClean="0">
                <a:solidFill>
                  <a:srgbClr val="C00000"/>
                </a:solidFill>
              </a:rPr>
              <a:t>Research Ethics and Integrity</a:t>
            </a:r>
            <a:br>
              <a:rPr lang="en-US" altLang="en-US" dirty="0" smtClean="0">
                <a:solidFill>
                  <a:srgbClr val="C00000"/>
                </a:solidFill>
              </a:rPr>
            </a:br>
            <a:r>
              <a:rPr lang="en-US" altLang="en-US" dirty="0" smtClean="0">
                <a:solidFill>
                  <a:srgbClr val="C00000"/>
                </a:solidFill>
              </a:rPr>
              <a:t>If you think Ethics is expensive , try misconduct…. </a:t>
            </a:r>
          </a:p>
        </p:txBody>
      </p:sp>
      <p:pic>
        <p:nvPicPr>
          <p:cNvPr id="51203" name="Content Placeholder 3"/>
          <p:cNvPicPr>
            <a:picLocks noGrp="1" noChangeAspect="1"/>
          </p:cNvPicPr>
          <p:nvPr>
            <p:ph idx="1"/>
          </p:nvPr>
        </p:nvPicPr>
        <p:blipFill>
          <a:blip r:embed="rId2"/>
          <a:srcRect/>
          <a:stretch>
            <a:fillRect/>
          </a:stretch>
        </p:blipFill>
        <p:spPr>
          <a:xfrm>
            <a:off x="2636043" y="1484784"/>
            <a:ext cx="3744913" cy="3024336"/>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1202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04925"/>
            <a:ext cx="8226425" cy="2268091"/>
          </a:xfrm>
        </p:spPr>
        <p:txBody>
          <a:bodyPr/>
          <a:lstStyle/>
          <a:p>
            <a:r>
              <a:rPr lang="en-IE" dirty="0" smtClean="0"/>
              <a:t>THANK YOU </a:t>
            </a:r>
            <a:br>
              <a:rPr lang="en-IE" dirty="0" smtClean="0"/>
            </a:br>
            <a:r>
              <a:rPr lang="en-IE" dirty="0"/>
              <a:t/>
            </a:r>
            <a:br>
              <a:rPr lang="en-IE" dirty="0"/>
            </a:br>
            <a:endParaRPr lang="en-IE" dirty="0"/>
          </a:p>
        </p:txBody>
      </p:sp>
      <p:sp>
        <p:nvSpPr>
          <p:cNvPr id="3" name="Content Placeholder 2"/>
          <p:cNvSpPr>
            <a:spLocks noGrp="1"/>
          </p:cNvSpPr>
          <p:nvPr>
            <p:ph idx="1"/>
          </p:nvPr>
        </p:nvSpPr>
        <p:spPr>
          <a:xfrm>
            <a:off x="457200" y="2708920"/>
            <a:ext cx="8226425" cy="3309292"/>
          </a:xfrm>
        </p:spPr>
        <p:txBody>
          <a:bodyPr/>
          <a:lstStyle/>
          <a:p>
            <a:endParaRPr lang="en-GB" u="sng" dirty="0" smtClean="0"/>
          </a:p>
          <a:p>
            <a:r>
              <a:rPr lang="en-GB" u="sng" dirty="0" smtClean="0"/>
              <a:t>HORIZON EUROPE PORTAL</a:t>
            </a:r>
            <a:endParaRPr lang="en-GB" u="sng" dirty="0"/>
          </a:p>
          <a:p>
            <a:endParaRPr lang="en-GB" u="sng" dirty="0" smtClean="0"/>
          </a:p>
          <a:p>
            <a:r>
              <a:rPr lang="en-GB" u="sng" dirty="0" smtClean="0"/>
              <a:t>https</a:t>
            </a:r>
            <a:r>
              <a:rPr lang="en-GB" u="sng" dirty="0"/>
              <a:t>://ec.europa.eu/info/funding-tenders/opportunities/portal/screen/how-to-participate/reference-documents;programCode=HORIZON</a:t>
            </a:r>
          </a:p>
          <a:p>
            <a:endParaRPr lang="en-GB" dirty="0" smtClean="0"/>
          </a:p>
          <a:p>
            <a:endParaRPr lang="en-GB" i="0" dirty="0"/>
          </a:p>
          <a:p>
            <a:endParaRPr lang="en-IE" dirty="0"/>
          </a:p>
        </p:txBody>
      </p:sp>
    </p:spTree>
    <p:extLst>
      <p:ext uri="{BB962C8B-B14F-4D97-AF65-F5344CB8AC3E}">
        <p14:creationId xmlns:p14="http://schemas.microsoft.com/office/powerpoint/2010/main" val="2588095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92375"/>
            <a:ext cx="8226425" cy="4176713"/>
          </a:xfrm>
        </p:spPr>
        <p:txBody>
          <a:bodyPr/>
          <a:lstStyle/>
          <a:p>
            <a:pPr>
              <a:defRPr/>
            </a:pPr>
            <a:r>
              <a:rPr lang="en-GB" altLang="en-US" sz="2000" b="1" i="0" dirty="0">
                <a:ea typeface="+mj-ea"/>
                <a:cs typeface="Arial" pitchFamily="34" charset="0"/>
              </a:rPr>
              <a:t>Regulation ** Article </a:t>
            </a:r>
            <a:r>
              <a:rPr lang="en-GB" altLang="en-US" sz="2000" b="1" i="0" dirty="0" smtClean="0">
                <a:ea typeface="+mj-ea"/>
                <a:cs typeface="Arial" pitchFamily="34" charset="0"/>
              </a:rPr>
              <a:t>19 (2) </a:t>
            </a:r>
          </a:p>
          <a:p>
            <a:pPr>
              <a:defRPr/>
            </a:pPr>
            <a:endParaRPr lang="en-GB" sz="2000" b="1" i="0" dirty="0">
              <a:ea typeface="+mj-ea"/>
              <a:cs typeface="Arial" pitchFamily="34" charset="0"/>
            </a:endParaRPr>
          </a:p>
          <a:p>
            <a:pPr marL="0" indent="0">
              <a:defRPr/>
            </a:pPr>
            <a:r>
              <a:rPr lang="en-GB" sz="2000" i="0" dirty="0" smtClean="0">
                <a:ea typeface="+mj-ea"/>
                <a:cs typeface="Arial" pitchFamily="34" charset="0"/>
                <a:sym typeface="Wingdings" panose="05000000000000000000" pitchFamily="2" charset="2"/>
              </a:rPr>
              <a:t>‘Entities participating in the action shall provide:</a:t>
            </a:r>
          </a:p>
          <a:p>
            <a:pPr marL="400050" lvl="1" indent="0">
              <a:defRPr/>
            </a:pPr>
            <a:r>
              <a:rPr lang="en-GB" b="0" dirty="0" smtClean="0">
                <a:ea typeface="+mj-ea"/>
                <a:cs typeface="Arial" pitchFamily="34" charset="0"/>
                <a:sym typeface="Wingdings" panose="05000000000000000000" pitchFamily="2" charset="2"/>
              </a:rPr>
              <a:t>(a) an </a:t>
            </a:r>
            <a:r>
              <a:rPr lang="en-GB" b="0" u="sng" dirty="0" smtClean="0">
                <a:ea typeface="+mj-ea"/>
                <a:cs typeface="Arial" pitchFamily="34" charset="0"/>
                <a:sym typeface="Wingdings" panose="05000000000000000000" pitchFamily="2" charset="2"/>
              </a:rPr>
              <a:t>ethics self-assessment </a:t>
            </a:r>
            <a:r>
              <a:rPr lang="en-GB" b="0" dirty="0" smtClean="0">
                <a:ea typeface="+mj-ea"/>
                <a:cs typeface="Arial" pitchFamily="34" charset="0"/>
                <a:sym typeface="Wingdings" panose="05000000000000000000" pitchFamily="2" charset="2"/>
              </a:rPr>
              <a:t>(…)’</a:t>
            </a:r>
          </a:p>
          <a:p>
            <a:pPr marL="0" indent="0">
              <a:defRPr/>
            </a:pPr>
            <a:endParaRPr lang="en-GB" sz="2000" dirty="0">
              <a:ea typeface="+mj-ea"/>
              <a:cs typeface="Arial" pitchFamily="34" charset="0"/>
              <a:sym typeface="Wingdings" panose="05000000000000000000" pitchFamily="2" charset="2"/>
            </a:endParaRPr>
          </a:p>
          <a:p>
            <a:pPr marL="0" indent="0">
              <a:defRPr/>
            </a:pPr>
            <a:r>
              <a:rPr lang="en-GB" altLang="en-US" sz="2000" b="1" i="0" dirty="0">
                <a:cs typeface="Arial" pitchFamily="34" charset="0"/>
              </a:rPr>
              <a:t>Regulation ** Article </a:t>
            </a:r>
            <a:r>
              <a:rPr lang="en-GB" altLang="en-US" sz="2000" b="1" i="0" dirty="0" smtClean="0">
                <a:cs typeface="Arial" pitchFamily="34" charset="0"/>
              </a:rPr>
              <a:t>19 (3)</a:t>
            </a:r>
          </a:p>
          <a:p>
            <a:pPr marL="0" indent="0">
              <a:defRPr/>
            </a:pPr>
            <a:r>
              <a:rPr lang="en-GB" altLang="en-US" sz="2000" i="0" dirty="0" smtClean="0">
                <a:cs typeface="Arial" pitchFamily="34" charset="0"/>
              </a:rPr>
              <a:t>‘Proposals shall be </a:t>
            </a:r>
            <a:r>
              <a:rPr lang="en-GB" altLang="en-US" sz="2000" i="0" u="sng" dirty="0" smtClean="0">
                <a:cs typeface="Arial" pitchFamily="34" charset="0"/>
              </a:rPr>
              <a:t>systematically screened </a:t>
            </a:r>
            <a:r>
              <a:rPr lang="en-GB" altLang="en-US" sz="2000" i="0" dirty="0" smtClean="0">
                <a:cs typeface="Arial" pitchFamily="34" charset="0"/>
              </a:rPr>
              <a:t>to identify those actions raising </a:t>
            </a:r>
            <a:r>
              <a:rPr lang="en-GB" altLang="en-US" sz="2000" i="0" u="sng" dirty="0" smtClean="0">
                <a:cs typeface="Arial" pitchFamily="34" charset="0"/>
              </a:rPr>
              <a:t>complex or serious ethics issues </a:t>
            </a:r>
            <a:r>
              <a:rPr lang="en-GB" altLang="en-US" sz="2000" i="0" dirty="0" smtClean="0">
                <a:cs typeface="Arial" pitchFamily="34" charset="0"/>
              </a:rPr>
              <a:t>and submit them to an </a:t>
            </a:r>
            <a:r>
              <a:rPr lang="en-GB" altLang="en-US" sz="2000" i="0" u="sng" dirty="0" smtClean="0">
                <a:cs typeface="Arial" pitchFamily="34" charset="0"/>
              </a:rPr>
              <a:t>ethics assessment</a:t>
            </a:r>
            <a:r>
              <a:rPr lang="en-GB" altLang="en-US" sz="2000" i="0" dirty="0" smtClean="0">
                <a:cs typeface="Arial" pitchFamily="34" charset="0"/>
              </a:rPr>
              <a:t>. (…)’</a:t>
            </a:r>
            <a:r>
              <a:rPr lang="en-GB" altLang="en-US" sz="2000" b="1" i="0" dirty="0" smtClean="0">
                <a:cs typeface="Arial" pitchFamily="34" charset="0"/>
              </a:rPr>
              <a:t> </a:t>
            </a:r>
            <a:endParaRPr lang="en-GB" altLang="en-US" sz="2000" b="1" i="0" dirty="0">
              <a:cs typeface="Arial" pitchFamily="34" charset="0"/>
            </a:endParaRPr>
          </a:p>
          <a:p>
            <a:pPr marL="0" indent="0">
              <a:defRPr/>
            </a:pPr>
            <a:endParaRPr lang="en-GB" dirty="0">
              <a:ea typeface="+mj-ea"/>
              <a:cs typeface="Arial" pitchFamily="34" charset="0"/>
              <a:sym typeface="Wingdings" panose="05000000000000000000" pitchFamily="2" charset="2"/>
            </a:endParaRPr>
          </a:p>
        </p:txBody>
      </p:sp>
      <p:sp>
        <p:nvSpPr>
          <p:cNvPr id="34819" name="Title 1"/>
          <p:cNvSpPr>
            <a:spLocks noGrp="1"/>
          </p:cNvSpPr>
          <p:nvPr>
            <p:ph type="title"/>
          </p:nvPr>
        </p:nvSpPr>
        <p:spPr>
          <a:xfrm>
            <a:off x="323850" y="1341438"/>
            <a:ext cx="8259763" cy="1150937"/>
          </a:xfrm>
        </p:spPr>
        <p:txBody>
          <a:bodyPr/>
          <a:lstStyle/>
          <a:p>
            <a:pPr algn="ct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cs typeface="Arial" panose="020B0604020202020204" pitchFamily="34" charset="0"/>
              </a:rPr>
              <a:t>The Ethics Appraisal process in the HE Regulation </a:t>
            </a:r>
            <a:r>
              <a:rPr lang="en-GB" altLang="en-US" dirty="0" smtClean="0">
                <a:latin typeface="Arial" panose="020B0604020202020204" pitchFamily="34" charset="0"/>
                <a:cs typeface="Arial" panose="020B0604020202020204" pitchFamily="34" charset="0"/>
              </a:rPr>
              <a:t/>
            </a:r>
            <a:br>
              <a:rPr lang="en-GB" altLang="en-US" dirty="0" smtClean="0">
                <a:latin typeface="Arial" panose="020B0604020202020204" pitchFamily="34" charset="0"/>
                <a:cs typeface="Arial" panose="020B0604020202020204" pitchFamily="34" charset="0"/>
              </a:rPr>
            </a:br>
            <a:r>
              <a:rPr lang="en-GB" altLang="en-US"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179388" y="1412776"/>
            <a:ext cx="8785225" cy="5184874"/>
          </a:xfrm>
        </p:spPr>
        <p:txBody>
          <a:bodyPr/>
          <a:lstStyle/>
          <a:p>
            <a:pPr marL="0" indent="0" algn="ctr">
              <a:defRPr/>
            </a:pPr>
            <a:endParaRPr lang="en-GB" altLang="en-US" sz="2000" b="1" i="0" dirty="0">
              <a:solidFill>
                <a:srgbClr val="002060"/>
              </a:solidFill>
              <a:latin typeface="+mj-lt"/>
              <a:cs typeface="Arial" pitchFamily="34" charset="0"/>
            </a:endParaRPr>
          </a:p>
          <a:p>
            <a:pPr marL="0" indent="0" algn="ctr">
              <a:defRPr/>
            </a:pPr>
            <a:r>
              <a:rPr lang="en-GB" altLang="en-US" sz="3000" b="1" i="0" dirty="0" smtClean="0">
                <a:latin typeface="+mj-lt"/>
                <a:cs typeface="Arial" pitchFamily="34" charset="0"/>
              </a:rPr>
              <a:t>Ethics and Values</a:t>
            </a:r>
          </a:p>
          <a:p>
            <a:pPr marL="0" indent="0" algn="ctr">
              <a:defRPr/>
            </a:pPr>
            <a:r>
              <a:rPr lang="en-GB" altLang="en-US" sz="3000" b="1" i="0" dirty="0" smtClean="0">
                <a:latin typeface="+mj-lt"/>
                <a:cs typeface="Arial" pitchFamily="34" charset="0"/>
              </a:rPr>
              <a:t>Model Grant Agreement Article 14 (HE and </a:t>
            </a:r>
            <a:r>
              <a:rPr lang="en-GB" altLang="en-US" sz="3000" b="1" dirty="0" smtClean="0">
                <a:latin typeface="+mj-lt"/>
                <a:cs typeface="Arial" pitchFamily="34" charset="0"/>
              </a:rPr>
              <a:t>corporate, </a:t>
            </a:r>
            <a:r>
              <a:rPr lang="en-GB" altLang="en-US" sz="3000" b="1" i="0" dirty="0" smtClean="0">
                <a:latin typeface="+mj-lt"/>
                <a:cs typeface="Arial" pitchFamily="34" charset="0"/>
              </a:rPr>
              <a:t>draft)</a:t>
            </a:r>
            <a:endParaRPr lang="en-US" altLang="en-US" sz="3000" i="0" dirty="0" smtClean="0">
              <a:latin typeface="+mj-lt"/>
              <a:cs typeface="Arial" pitchFamily="34" charset="0"/>
            </a:endParaRPr>
          </a:p>
          <a:p>
            <a:pPr>
              <a:defRPr/>
            </a:pPr>
            <a:r>
              <a:rPr lang="en-US" altLang="en-US" sz="2000" i="0" dirty="0" smtClean="0">
                <a:latin typeface="+mj-lt"/>
                <a:cs typeface="Arial" pitchFamily="34" charset="0"/>
              </a:rPr>
              <a:t>	</a:t>
            </a:r>
          </a:p>
          <a:p>
            <a:pPr>
              <a:defRPr/>
            </a:pPr>
            <a:r>
              <a:rPr lang="en-US" altLang="en-US" sz="1800" i="0" dirty="0">
                <a:cs typeface="Arial" pitchFamily="34" charset="0"/>
              </a:rPr>
              <a:t>	</a:t>
            </a:r>
            <a:r>
              <a:rPr lang="en-US" altLang="en-US" sz="1800" i="0" dirty="0" smtClean="0">
                <a:cs typeface="Arial" pitchFamily="34" charset="0"/>
              </a:rPr>
              <a:t>‘The </a:t>
            </a:r>
            <a:r>
              <a:rPr lang="en-US" altLang="en-US" sz="1800" i="0" dirty="0">
                <a:cs typeface="Arial" pitchFamily="34" charset="0"/>
              </a:rPr>
              <a:t>action must be carried out in line </a:t>
            </a:r>
            <a:r>
              <a:rPr lang="en-US" altLang="en-US" sz="1800" i="0" u="sng" dirty="0">
                <a:cs typeface="Arial" pitchFamily="34" charset="0"/>
              </a:rPr>
              <a:t>with the </a:t>
            </a:r>
            <a:r>
              <a:rPr lang="en-US" altLang="en-US" sz="1800" b="1" i="0" u="sng" dirty="0">
                <a:cs typeface="Arial" pitchFamily="34" charset="0"/>
              </a:rPr>
              <a:t>highest </a:t>
            </a:r>
            <a:r>
              <a:rPr lang="en-US" altLang="en-US" sz="1800" b="1" i="0" u="sng" dirty="0" smtClean="0">
                <a:cs typeface="Arial" pitchFamily="34" charset="0"/>
              </a:rPr>
              <a:t>ethical standards</a:t>
            </a:r>
            <a:r>
              <a:rPr lang="en-US" altLang="en-US" sz="1800" i="0" dirty="0" smtClean="0">
                <a:cs typeface="Arial" pitchFamily="34" charset="0"/>
              </a:rPr>
              <a:t> </a:t>
            </a:r>
            <a:r>
              <a:rPr lang="en-US" altLang="en-US" sz="1800" i="0" dirty="0">
                <a:cs typeface="Arial" pitchFamily="34" charset="0"/>
              </a:rPr>
              <a:t>and the applicable EU, international and national law on ethical principles</a:t>
            </a:r>
            <a:r>
              <a:rPr lang="en-US" altLang="en-US" sz="1800" i="0" dirty="0" smtClean="0">
                <a:cs typeface="Arial" pitchFamily="34" charset="0"/>
              </a:rPr>
              <a:t>.’</a:t>
            </a:r>
          </a:p>
          <a:p>
            <a:pPr>
              <a:defRPr/>
            </a:pPr>
            <a:endParaRPr lang="en-US" altLang="en-US" sz="1800" i="0" dirty="0">
              <a:cs typeface="Arial" pitchFamily="34" charset="0"/>
            </a:endParaRPr>
          </a:p>
          <a:p>
            <a:pPr>
              <a:defRPr/>
            </a:pPr>
            <a:r>
              <a:rPr lang="en-US" altLang="en-US" sz="1800" i="0" dirty="0">
                <a:cs typeface="Arial" pitchFamily="34" charset="0"/>
              </a:rPr>
              <a:t>	</a:t>
            </a:r>
            <a:r>
              <a:rPr lang="en-US" altLang="en-US" sz="1800" i="0" dirty="0" smtClean="0">
                <a:cs typeface="Arial" pitchFamily="34" charset="0"/>
              </a:rPr>
              <a:t>‘The </a:t>
            </a:r>
            <a:r>
              <a:rPr lang="en-US" altLang="en-US" sz="1800" i="0" dirty="0">
                <a:cs typeface="Arial" pitchFamily="34" charset="0"/>
              </a:rPr>
              <a:t>beneficiaries must commit to and ensure the respect of basic </a:t>
            </a:r>
            <a:r>
              <a:rPr lang="en-US" altLang="en-US" sz="1800" b="1" i="0" u="sng" dirty="0">
                <a:cs typeface="Arial" pitchFamily="34" charset="0"/>
              </a:rPr>
              <a:t>EU values </a:t>
            </a:r>
            <a:r>
              <a:rPr lang="en-US" altLang="en-US" sz="1800" i="0" dirty="0">
                <a:cs typeface="Arial" pitchFamily="34" charset="0"/>
              </a:rPr>
              <a:t>(such as respect for </a:t>
            </a:r>
            <a:r>
              <a:rPr lang="en-US" altLang="en-US" sz="1800" i="0" u="sng" dirty="0">
                <a:cs typeface="Arial" pitchFamily="34" charset="0"/>
              </a:rPr>
              <a:t>human dignity</a:t>
            </a:r>
            <a:r>
              <a:rPr lang="en-US" altLang="en-US" sz="1800" i="0" dirty="0">
                <a:cs typeface="Arial" pitchFamily="34" charset="0"/>
              </a:rPr>
              <a:t>, </a:t>
            </a:r>
            <a:r>
              <a:rPr lang="en-US" altLang="en-US" sz="1800" i="0" u="sng" dirty="0">
                <a:cs typeface="Arial" pitchFamily="34" charset="0"/>
              </a:rPr>
              <a:t>freedom</a:t>
            </a:r>
            <a:r>
              <a:rPr lang="en-US" altLang="en-US" sz="1800" i="0" dirty="0">
                <a:cs typeface="Arial" pitchFamily="34" charset="0"/>
              </a:rPr>
              <a:t>, democracy, equality, the rule of law and </a:t>
            </a:r>
            <a:r>
              <a:rPr lang="en-US" altLang="en-US" sz="1800" i="0" u="sng" dirty="0">
                <a:cs typeface="Arial" pitchFamily="34" charset="0"/>
              </a:rPr>
              <a:t>human rights</a:t>
            </a:r>
            <a:r>
              <a:rPr lang="en-US" altLang="en-US" sz="1800" i="0" dirty="0">
                <a:cs typeface="Arial" pitchFamily="34" charset="0"/>
              </a:rPr>
              <a:t>, including the </a:t>
            </a:r>
            <a:r>
              <a:rPr lang="en-US" altLang="en-US" sz="1800" i="0" u="sng" dirty="0">
                <a:cs typeface="Arial" pitchFamily="34" charset="0"/>
              </a:rPr>
              <a:t>rights of minorities</a:t>
            </a:r>
            <a:r>
              <a:rPr lang="en-US" altLang="en-US" sz="1800" i="0" dirty="0" smtClean="0">
                <a:cs typeface="Arial" pitchFamily="34" charset="0"/>
              </a:rPr>
              <a:t>).’</a:t>
            </a:r>
            <a:endParaRPr lang="en-US" altLang="en-US" sz="1800" i="0" dirty="0">
              <a:cs typeface="Arial" pitchFamily="34" charset="0"/>
            </a:endParaRPr>
          </a:p>
          <a:p>
            <a:pPr>
              <a:defRPr/>
            </a:pPr>
            <a:endParaRPr lang="en-GB" altLang="en-US" sz="2000" i="0" dirty="0" smtClean="0">
              <a:latin typeface="+mj-lt"/>
              <a:cs typeface="Arial" pitchFamily="34" charset="0"/>
            </a:endParaRPr>
          </a:p>
          <a:p>
            <a:pPr>
              <a:defRPr/>
            </a:pPr>
            <a:endParaRPr lang="en-GB" altLang="en-US" sz="2200" i="0" dirty="0" smtClean="0">
              <a:latin typeface="+mj-l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H:\Social Media and research\Images\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l="50545" t="10022" r="10667" b="877"/>
          <a:stretch>
            <a:fillRect/>
          </a:stretch>
        </p:blipFill>
        <p:spPr bwMode="auto">
          <a:xfrm>
            <a:off x="179512" y="945841"/>
            <a:ext cx="864219" cy="111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2"/>
          <p:cNvSpPr>
            <a:spLocks noGrp="1"/>
          </p:cNvSpPr>
          <p:nvPr>
            <p:ph idx="1"/>
          </p:nvPr>
        </p:nvSpPr>
        <p:spPr>
          <a:xfrm>
            <a:off x="323528" y="1988840"/>
            <a:ext cx="8640763" cy="3636883"/>
          </a:xfrm>
          <a:ln w="34925">
            <a:solidFill>
              <a:srgbClr val="FF0000"/>
            </a:solidFill>
          </a:ln>
        </p:spPr>
        <p:txBody>
          <a:bodyPr/>
          <a:lstStyle/>
          <a:p>
            <a:pPr marL="0" indent="0">
              <a:spcBef>
                <a:spcPts val="0"/>
              </a:spcBef>
              <a:defRPr/>
            </a:pPr>
            <a:r>
              <a:rPr lang="en-GB" altLang="en-US" sz="1800" b="1" i="0" dirty="0" smtClean="0">
                <a:solidFill>
                  <a:srgbClr val="115595"/>
                </a:solidFill>
                <a:cs typeface="Arial" pitchFamily="34" charset="0"/>
              </a:rPr>
              <a:t>HE Regulation </a:t>
            </a:r>
            <a:r>
              <a:rPr lang="en-GB" altLang="en-US" sz="1800" b="1" i="0" dirty="0">
                <a:solidFill>
                  <a:srgbClr val="115595"/>
                </a:solidFill>
                <a:cs typeface="Arial" pitchFamily="34" charset="0"/>
              </a:rPr>
              <a:t>** Article </a:t>
            </a:r>
            <a:r>
              <a:rPr lang="en-GB" altLang="en-US" sz="1800" b="1" i="0" dirty="0" smtClean="0">
                <a:solidFill>
                  <a:srgbClr val="115595"/>
                </a:solidFill>
                <a:cs typeface="Arial" pitchFamily="34" charset="0"/>
              </a:rPr>
              <a:t>18 </a:t>
            </a:r>
            <a:r>
              <a:rPr lang="en-GB" altLang="en-US" sz="1800" b="1" i="0" dirty="0">
                <a:solidFill>
                  <a:srgbClr val="115595"/>
                </a:solidFill>
                <a:cs typeface="Arial" pitchFamily="34" charset="0"/>
              </a:rPr>
              <a:t>(1</a:t>
            </a:r>
            <a:r>
              <a:rPr lang="en-GB" altLang="en-US" sz="1800" b="1" i="0" dirty="0" smtClean="0">
                <a:solidFill>
                  <a:srgbClr val="115595"/>
                </a:solidFill>
                <a:cs typeface="Arial" pitchFamily="34" charset="0"/>
              </a:rPr>
              <a:t>)</a:t>
            </a:r>
          </a:p>
          <a:p>
            <a:pPr marL="0" indent="0">
              <a:spcBef>
                <a:spcPts val="0"/>
              </a:spcBef>
              <a:defRPr/>
            </a:pPr>
            <a:endParaRPr lang="en-GB" altLang="en-US" sz="1800" b="1" i="0" dirty="0">
              <a:solidFill>
                <a:srgbClr val="115595"/>
              </a:solidFill>
              <a:cs typeface="Arial" pitchFamily="34" charset="0"/>
            </a:endParaRPr>
          </a:p>
          <a:p>
            <a:pPr marL="742950" lvl="1" indent="-342900">
              <a:spcBef>
                <a:spcPts val="0"/>
              </a:spcBef>
              <a:buClr>
                <a:srgbClr val="115595"/>
              </a:buClr>
              <a:buFont typeface="+mj-lt"/>
              <a:buAutoNum type="alphaLcParenR"/>
              <a:defRPr/>
            </a:pPr>
            <a:r>
              <a:rPr lang="en-GB" altLang="en-US" sz="1400" b="0" i="0" dirty="0" smtClean="0">
                <a:solidFill>
                  <a:srgbClr val="115595"/>
                </a:solidFill>
                <a:cs typeface="Arial" pitchFamily="34" charset="0"/>
              </a:rPr>
              <a:t>activities aimed </a:t>
            </a:r>
            <a:r>
              <a:rPr lang="en-GB" altLang="en-US" sz="1400" b="0" i="0" dirty="0">
                <a:solidFill>
                  <a:srgbClr val="115595"/>
                </a:solidFill>
                <a:cs typeface="Arial" pitchFamily="34" charset="0"/>
              </a:rPr>
              <a:t>at </a:t>
            </a:r>
            <a:r>
              <a:rPr lang="en-GB" altLang="en-US" sz="1400" b="0" i="0" u="sng" dirty="0">
                <a:solidFill>
                  <a:srgbClr val="115595"/>
                </a:solidFill>
                <a:cs typeface="Arial" pitchFamily="34" charset="0"/>
              </a:rPr>
              <a:t>human </a:t>
            </a:r>
            <a:r>
              <a:rPr lang="en-GB" altLang="en-US" sz="1400" b="0" i="0" u="sng" dirty="0" smtClean="0">
                <a:solidFill>
                  <a:srgbClr val="115595"/>
                </a:solidFill>
                <a:cs typeface="Arial" pitchFamily="34" charset="0"/>
              </a:rPr>
              <a:t>cloning </a:t>
            </a:r>
            <a:r>
              <a:rPr lang="en-GB" altLang="en-US" sz="1400" b="0" i="0" dirty="0" smtClean="0">
                <a:solidFill>
                  <a:srgbClr val="115595"/>
                </a:solidFill>
                <a:cs typeface="Arial" pitchFamily="34" charset="0"/>
              </a:rPr>
              <a:t>for reproductive purposes;</a:t>
            </a:r>
          </a:p>
          <a:p>
            <a:pPr marL="742950" lvl="1" indent="-342900">
              <a:spcBef>
                <a:spcPts val="0"/>
              </a:spcBef>
              <a:buClr>
                <a:srgbClr val="115595"/>
              </a:buClr>
              <a:buFont typeface="+mj-lt"/>
              <a:buAutoNum type="alphaLcParenR"/>
              <a:defRPr/>
            </a:pPr>
            <a:endParaRPr lang="en-GB" altLang="en-US" sz="1400" b="0" i="0" dirty="0" smtClean="0">
              <a:solidFill>
                <a:srgbClr val="115595"/>
              </a:solidFill>
              <a:cs typeface="Arial" pitchFamily="34" charset="0"/>
            </a:endParaRPr>
          </a:p>
          <a:p>
            <a:pPr marL="742950" lvl="1" indent="-342900">
              <a:spcBef>
                <a:spcPts val="0"/>
              </a:spcBef>
              <a:buClr>
                <a:srgbClr val="115595"/>
              </a:buClr>
              <a:buFont typeface="+mj-lt"/>
              <a:buAutoNum type="alphaLcParenR"/>
              <a:defRPr/>
            </a:pPr>
            <a:r>
              <a:rPr lang="en-GB" altLang="en-US" sz="1400" b="0" i="0" dirty="0" smtClean="0">
                <a:solidFill>
                  <a:srgbClr val="115595"/>
                </a:solidFill>
                <a:cs typeface="Arial" pitchFamily="34" charset="0"/>
              </a:rPr>
              <a:t>activities intended </a:t>
            </a:r>
            <a:r>
              <a:rPr lang="en-GB" altLang="en-US" sz="1400" b="0" i="0" dirty="0">
                <a:solidFill>
                  <a:srgbClr val="115595"/>
                </a:solidFill>
                <a:cs typeface="Arial" pitchFamily="34" charset="0"/>
              </a:rPr>
              <a:t>to </a:t>
            </a:r>
            <a:r>
              <a:rPr lang="en-GB" altLang="en-US" sz="1400" b="0" i="0" u="sng" dirty="0">
                <a:solidFill>
                  <a:srgbClr val="115595"/>
                </a:solidFill>
                <a:cs typeface="Arial" pitchFamily="34" charset="0"/>
              </a:rPr>
              <a:t>modify the genetic heritage </a:t>
            </a:r>
            <a:r>
              <a:rPr lang="en-GB" altLang="en-US" sz="1400" b="0" i="0" dirty="0">
                <a:solidFill>
                  <a:srgbClr val="115595"/>
                </a:solidFill>
                <a:cs typeface="Arial" pitchFamily="34" charset="0"/>
              </a:rPr>
              <a:t>of human beings which could make such changes </a:t>
            </a:r>
            <a:r>
              <a:rPr lang="en-GB" altLang="en-US" sz="1400" b="0" i="0" dirty="0" smtClean="0">
                <a:solidFill>
                  <a:srgbClr val="115595"/>
                </a:solidFill>
                <a:cs typeface="Arial" pitchFamily="34" charset="0"/>
              </a:rPr>
              <a:t>heritable;</a:t>
            </a:r>
          </a:p>
          <a:p>
            <a:pPr marL="742950" lvl="1" indent="-342900">
              <a:spcBef>
                <a:spcPts val="0"/>
              </a:spcBef>
              <a:buClr>
                <a:srgbClr val="115595"/>
              </a:buClr>
              <a:buFont typeface="+mj-lt"/>
              <a:buAutoNum type="alphaLcParenR"/>
              <a:defRPr/>
            </a:pPr>
            <a:endParaRPr lang="en-GB" altLang="en-US" sz="1400" b="0" i="0" dirty="0" smtClean="0">
              <a:solidFill>
                <a:srgbClr val="115595"/>
              </a:solidFill>
              <a:cs typeface="Arial" pitchFamily="34" charset="0"/>
            </a:endParaRPr>
          </a:p>
          <a:p>
            <a:pPr marL="742950" lvl="1" indent="-342900">
              <a:spcBef>
                <a:spcPts val="0"/>
              </a:spcBef>
              <a:buClr>
                <a:srgbClr val="115595"/>
              </a:buClr>
              <a:buFont typeface="+mj-lt"/>
              <a:buAutoNum type="alphaLcParenR"/>
              <a:defRPr/>
            </a:pPr>
            <a:r>
              <a:rPr lang="en-GB" altLang="en-US" sz="1400" b="0" i="0" dirty="0" smtClean="0">
                <a:solidFill>
                  <a:srgbClr val="115595"/>
                </a:solidFill>
                <a:cs typeface="Arial" pitchFamily="34" charset="0"/>
              </a:rPr>
              <a:t>activities intended </a:t>
            </a:r>
            <a:r>
              <a:rPr lang="en-GB" altLang="en-US" sz="1400" b="0" i="0" dirty="0">
                <a:solidFill>
                  <a:srgbClr val="115595"/>
                </a:solidFill>
                <a:cs typeface="Arial" pitchFamily="34" charset="0"/>
              </a:rPr>
              <a:t>to </a:t>
            </a:r>
            <a:r>
              <a:rPr lang="en-GB" altLang="en-US" sz="1400" b="0" i="0" u="sng" dirty="0">
                <a:solidFill>
                  <a:srgbClr val="115595"/>
                </a:solidFill>
                <a:cs typeface="Arial" pitchFamily="34" charset="0"/>
              </a:rPr>
              <a:t>create human embryos solely </a:t>
            </a:r>
            <a:r>
              <a:rPr lang="en-GB" altLang="en-US" sz="1400" b="0" i="0" dirty="0">
                <a:solidFill>
                  <a:srgbClr val="115595"/>
                </a:solidFill>
                <a:cs typeface="Arial" pitchFamily="34" charset="0"/>
              </a:rPr>
              <a:t>for the purpose of research or for the purpose of stem cell </a:t>
            </a:r>
            <a:r>
              <a:rPr lang="en-GB" altLang="en-US" sz="1400" b="0" i="0" dirty="0" smtClean="0">
                <a:solidFill>
                  <a:srgbClr val="115595"/>
                </a:solidFill>
                <a:cs typeface="Arial" pitchFamily="34" charset="0"/>
              </a:rPr>
              <a:t>procurement, including by means of somatic cell nuclear transfer.’</a:t>
            </a:r>
          </a:p>
          <a:p>
            <a:pPr marL="0" indent="0">
              <a:spcBef>
                <a:spcPts val="0"/>
              </a:spcBef>
              <a:defRPr/>
            </a:pPr>
            <a:endParaRPr lang="en-GB" altLang="en-US" sz="1800" i="0" dirty="0">
              <a:solidFill>
                <a:srgbClr val="115595"/>
              </a:solidFill>
              <a:cs typeface="Arial" pitchFamily="34" charset="0"/>
            </a:endParaRPr>
          </a:p>
          <a:p>
            <a:pPr marL="0" indent="0">
              <a:spcBef>
                <a:spcPts val="0"/>
              </a:spcBef>
              <a:defRPr/>
            </a:pPr>
            <a:r>
              <a:rPr lang="en-GB" altLang="en-US" sz="1800" i="0" dirty="0">
                <a:solidFill>
                  <a:srgbClr val="115595"/>
                </a:solidFill>
                <a:cs typeface="Arial" pitchFamily="34" charset="0"/>
              </a:rPr>
              <a:t>a</a:t>
            </a:r>
            <a:r>
              <a:rPr lang="en-GB" altLang="en-US" sz="1800" i="0" dirty="0" smtClean="0">
                <a:solidFill>
                  <a:srgbClr val="115595"/>
                </a:solidFill>
                <a:cs typeface="Arial" pitchFamily="34" charset="0"/>
              </a:rPr>
              <a:t>nd </a:t>
            </a:r>
            <a:r>
              <a:rPr lang="en-GB" altLang="en-US" sz="1800" b="1" i="0" dirty="0">
                <a:cs typeface="Arial" panose="020B0604020202020204" pitchFamily="34" charset="0"/>
              </a:rPr>
              <a:t>HE Model Grant Agreement – Art 14</a:t>
            </a:r>
            <a:endParaRPr lang="en-GB" altLang="en-US" sz="1800" b="1" i="0" dirty="0" smtClean="0">
              <a:solidFill>
                <a:srgbClr val="115595"/>
              </a:solidFill>
              <a:cs typeface="Arial" pitchFamily="34" charset="0"/>
            </a:endParaRPr>
          </a:p>
          <a:p>
            <a:pPr marL="0" indent="0">
              <a:spcBef>
                <a:spcPts val="0"/>
              </a:spcBef>
              <a:defRPr/>
            </a:pPr>
            <a:endParaRPr lang="en-GB" altLang="en-US" sz="1800" i="0" dirty="0">
              <a:solidFill>
                <a:srgbClr val="115595"/>
              </a:solidFill>
              <a:cs typeface="Arial" pitchFamily="34" charset="0"/>
            </a:endParaRPr>
          </a:p>
          <a:p>
            <a:pPr marL="742950" lvl="1" indent="-342900">
              <a:spcBef>
                <a:spcPts val="0"/>
              </a:spcBef>
              <a:buClr>
                <a:srgbClr val="115595"/>
              </a:buClr>
              <a:buFont typeface="+mj-lt"/>
              <a:buAutoNum type="alphaLcParenR" startAt="4"/>
              <a:defRPr/>
            </a:pPr>
            <a:r>
              <a:rPr lang="en-GB" altLang="en-US" sz="1400" b="0" i="0" dirty="0" smtClean="0">
                <a:solidFill>
                  <a:srgbClr val="115595"/>
                </a:solidFill>
                <a:cs typeface="Arial" pitchFamily="34" charset="0"/>
              </a:rPr>
              <a:t>activities that </a:t>
            </a:r>
            <a:r>
              <a:rPr lang="en-US" altLang="en-US" sz="1400" b="0" i="0" dirty="0" smtClean="0">
                <a:solidFill>
                  <a:srgbClr val="115595"/>
                </a:solidFill>
                <a:cs typeface="Arial" pitchFamily="34" charset="0"/>
              </a:rPr>
              <a:t>'lead </a:t>
            </a:r>
            <a:r>
              <a:rPr lang="en-US" altLang="en-US" sz="1400" b="0" i="0" dirty="0">
                <a:solidFill>
                  <a:srgbClr val="115595"/>
                </a:solidFill>
                <a:cs typeface="Arial" pitchFamily="34" charset="0"/>
              </a:rPr>
              <a:t>to the </a:t>
            </a:r>
            <a:r>
              <a:rPr lang="en-US" altLang="en-US" sz="1400" b="0" i="0" u="sng" dirty="0">
                <a:solidFill>
                  <a:srgbClr val="115595"/>
                </a:solidFill>
                <a:cs typeface="Arial" pitchFamily="34" charset="0"/>
              </a:rPr>
              <a:t>destruction of human embryos </a:t>
            </a:r>
            <a:r>
              <a:rPr lang="en-US" altLang="en-US" sz="1400" b="0" i="0" dirty="0">
                <a:solidFill>
                  <a:srgbClr val="115595"/>
                </a:solidFill>
                <a:cs typeface="Arial" pitchFamily="34" charset="0"/>
              </a:rPr>
              <a:t>(for example, 	for obtaining stem cells</a:t>
            </a:r>
            <a:r>
              <a:rPr lang="en-US" altLang="en-US" sz="1400" b="0" i="0" dirty="0" smtClean="0">
                <a:solidFill>
                  <a:srgbClr val="115595"/>
                </a:solidFill>
                <a:cs typeface="Arial" pitchFamily="34" charset="0"/>
              </a:rPr>
              <a:t>).’</a:t>
            </a:r>
          </a:p>
          <a:p>
            <a:pPr marL="742950" lvl="1" indent="-342900">
              <a:spcBef>
                <a:spcPts val="0"/>
              </a:spcBef>
              <a:buFont typeface="+mj-lt"/>
              <a:buAutoNum type="alphaLcParenR" startAt="4"/>
              <a:defRPr/>
            </a:pPr>
            <a:endParaRPr lang="en-US" altLang="en-US" sz="1400" b="0" i="0" dirty="0" smtClean="0">
              <a:solidFill>
                <a:srgbClr val="115595"/>
              </a:solidFill>
              <a:cs typeface="Arial" pitchFamily="34" charset="0"/>
            </a:endParaRPr>
          </a:p>
          <a:p>
            <a:pPr marL="0" indent="0">
              <a:spcBef>
                <a:spcPts val="0"/>
              </a:spcBef>
              <a:defRPr/>
            </a:pPr>
            <a:endParaRPr lang="en-US" altLang="en-US" sz="200" i="0" dirty="0" smtClean="0">
              <a:solidFill>
                <a:srgbClr val="115595"/>
              </a:solidFill>
              <a:cs typeface="Arial" pitchFamily="34" charset="0"/>
            </a:endParaRPr>
          </a:p>
          <a:p>
            <a:pPr marL="0" indent="0">
              <a:buClr>
                <a:srgbClr val="0070C0"/>
              </a:buClr>
              <a:defRPr/>
            </a:pPr>
            <a:r>
              <a:rPr lang="en-GB" altLang="en-US" sz="2000" i="0" dirty="0" smtClean="0">
                <a:solidFill>
                  <a:srgbClr val="115595"/>
                </a:solidFill>
                <a:cs typeface="Arial" pitchFamily="34" charset="0"/>
                <a:sym typeface="Wingdings" panose="05000000000000000000" pitchFamily="2" charset="2"/>
              </a:rPr>
              <a:t> </a:t>
            </a:r>
            <a:r>
              <a:rPr lang="en-GB" altLang="en-US" sz="2000" i="0" dirty="0" smtClean="0">
                <a:solidFill>
                  <a:srgbClr val="115595"/>
                </a:solidFill>
                <a:cs typeface="Arial" pitchFamily="34" charset="0"/>
              </a:rPr>
              <a:t>Assessed </a:t>
            </a:r>
            <a:r>
              <a:rPr lang="en-GB" altLang="en-US" sz="2000" i="0" dirty="0">
                <a:solidFill>
                  <a:srgbClr val="115595"/>
                </a:solidFill>
                <a:cs typeface="Arial" pitchFamily="34" charset="0"/>
              </a:rPr>
              <a:t>by Scientific Evaluators if any of those is present and 'qualifying'</a:t>
            </a:r>
          </a:p>
          <a:p>
            <a:pPr marL="0" indent="0">
              <a:defRPr/>
            </a:pPr>
            <a:endParaRPr lang="en-GB" altLang="en-US" sz="2000" i="0" dirty="0" smtClean="0">
              <a:solidFill>
                <a:srgbClr val="115595"/>
              </a:solidFill>
              <a:cs typeface="Arial" pitchFamily="34" charset="0"/>
            </a:endParaRPr>
          </a:p>
          <a:p>
            <a:pPr marL="0" indent="0">
              <a:defRPr/>
            </a:pPr>
            <a:endParaRPr lang="en-GB" altLang="en-US" sz="1800" dirty="0" smtClean="0">
              <a:solidFill>
                <a:srgbClr val="115595"/>
              </a:solidFill>
              <a:cs typeface="Arial" pitchFamily="34" charset="0"/>
            </a:endParaRPr>
          </a:p>
          <a:p>
            <a:pPr>
              <a:defRPr/>
            </a:pPr>
            <a:endParaRPr lang="en-GB" altLang="en-US" dirty="0" smtClean="0">
              <a:latin typeface="+mj-lt"/>
            </a:endParaRPr>
          </a:p>
        </p:txBody>
      </p:sp>
      <p:sp>
        <p:nvSpPr>
          <p:cNvPr id="26628" name="Title 1"/>
          <p:cNvSpPr>
            <a:spLocks noGrp="1"/>
          </p:cNvSpPr>
          <p:nvPr>
            <p:ph type="title"/>
          </p:nvPr>
        </p:nvSpPr>
        <p:spPr>
          <a:xfrm>
            <a:off x="1187746" y="1232917"/>
            <a:ext cx="7956253" cy="467891"/>
          </a:xfrm>
        </p:spPr>
        <p:txBody>
          <a:bodyPr/>
          <a:lstStyle/>
          <a:p>
            <a:r>
              <a:rPr lang="en-GB" altLang="en-US" sz="3200" dirty="0" smtClean="0">
                <a:cs typeface="Arial" panose="020B0604020202020204" pitchFamily="34" charset="0"/>
              </a:rPr>
              <a:t>!! Actions NOT eligible for funding</a:t>
            </a:r>
            <a:endParaRPr lang="en-GB" altLang="en-US" sz="3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1484784"/>
            <a:ext cx="6984776" cy="4533429"/>
          </a:xfrm>
        </p:spPr>
      </p:pic>
    </p:spTree>
    <p:extLst>
      <p:ext uri="{BB962C8B-B14F-4D97-AF65-F5344CB8AC3E}">
        <p14:creationId xmlns:p14="http://schemas.microsoft.com/office/powerpoint/2010/main" val="3405881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Horizon Europe Novelties</a:t>
            </a:r>
            <a:endParaRPr lang="en-IE" dirty="0"/>
          </a:p>
        </p:txBody>
      </p:sp>
      <p:sp>
        <p:nvSpPr>
          <p:cNvPr id="6" name="Content Placeholder 5"/>
          <p:cNvSpPr>
            <a:spLocks noGrp="1"/>
          </p:cNvSpPr>
          <p:nvPr>
            <p:ph idx="1"/>
          </p:nvPr>
        </p:nvSpPr>
        <p:spPr>
          <a:xfrm>
            <a:off x="457200" y="2492375"/>
            <a:ext cx="8226425" cy="1800721"/>
          </a:xfrm>
        </p:spPr>
        <p:txBody>
          <a:bodyPr/>
          <a:lstStyle/>
          <a:p>
            <a:pPr marL="457200" indent="-457200">
              <a:buClr>
                <a:srgbClr val="115595"/>
              </a:buClr>
              <a:buAutoNum type="arabicPeriod"/>
            </a:pPr>
            <a:r>
              <a:rPr lang="en-IE" sz="2000" dirty="0" smtClean="0"/>
              <a:t>New ethics </a:t>
            </a:r>
            <a:r>
              <a:rPr lang="en-IE" sz="2000" dirty="0" smtClean="0"/>
              <a:t>issue in the EIT: </a:t>
            </a:r>
            <a:r>
              <a:rPr lang="en-IE" sz="2000" dirty="0" smtClean="0"/>
              <a:t>Artificial intelligence</a:t>
            </a:r>
            <a:r>
              <a:rPr lang="en-IE" sz="2000" dirty="0" smtClean="0"/>
              <a:t>.</a:t>
            </a:r>
          </a:p>
          <a:p>
            <a:pPr marL="457200" indent="-457200">
              <a:buClr>
                <a:srgbClr val="115595"/>
              </a:buClr>
              <a:buAutoNum type="arabicPeriod"/>
            </a:pPr>
            <a:endParaRPr lang="en-IE" sz="2000" dirty="0"/>
          </a:p>
          <a:p>
            <a:pPr marL="457200" indent="-457200">
              <a:buClr>
                <a:srgbClr val="115595"/>
              </a:buClr>
              <a:buAutoNum type="arabicPeriod"/>
            </a:pPr>
            <a:r>
              <a:rPr lang="en-IE" sz="2000" dirty="0" smtClean="0"/>
              <a:t>New process: at application evaluation phase, the EC will focus on serious and complex cases, all others remain the responsibility of the host institutions. The EC keeps the option to organise  ethics checks, reviews and audits of projects (after GA signature</a:t>
            </a:r>
            <a:r>
              <a:rPr lang="en-IE" sz="2000" dirty="0" smtClean="0"/>
              <a:t>).</a:t>
            </a:r>
          </a:p>
          <a:p>
            <a:pPr marL="457200" indent="-457200">
              <a:buClr>
                <a:srgbClr val="115595"/>
              </a:buClr>
              <a:buAutoNum type="arabicPeriod"/>
            </a:pPr>
            <a:endParaRPr lang="en-IE" sz="2000" dirty="0" smtClean="0"/>
          </a:p>
          <a:p>
            <a:pPr marL="457200" indent="-457200">
              <a:buClr>
                <a:srgbClr val="115595"/>
              </a:buClr>
              <a:buAutoNum type="arabicPeriod"/>
            </a:pPr>
            <a:r>
              <a:rPr lang="en-IE" sz="2000" dirty="0" smtClean="0"/>
              <a:t>Dual use and civilian focus are not in the EIT </a:t>
            </a:r>
            <a:endParaRPr lang="en-IE" sz="2000" dirty="0" smtClean="0"/>
          </a:p>
          <a:p>
            <a:pPr marL="0" indent="0">
              <a:buClr>
                <a:srgbClr val="115595"/>
              </a:buClr>
            </a:pPr>
            <a:endParaRPr lang="en-IE" dirty="0" smtClean="0"/>
          </a:p>
          <a:p>
            <a:pPr marL="857250" lvl="1" indent="-457200">
              <a:buAutoNum type="arabicPeriod"/>
            </a:pPr>
            <a:endParaRPr lang="en-IE" dirty="0"/>
          </a:p>
        </p:txBody>
      </p:sp>
    </p:spTree>
    <p:extLst>
      <p:ext uri="{BB962C8B-B14F-4D97-AF65-F5344CB8AC3E}">
        <p14:creationId xmlns:p14="http://schemas.microsoft.com/office/powerpoint/2010/main" val="1119885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5485916-57cc-416f-9122-dfdfd30ea8e9">
      <Terms xmlns="http://schemas.microsoft.com/office/infopath/2007/PartnerControls"/>
    </lcf76f155ced4ddcb4097134ff3c332f>
    <LastModifiedby xmlns="b5485916-57cc-416f-9122-dfdfd30ea8e9">
      <UserInfo>
        <DisplayName/>
        <AccountId xsi:nil="true"/>
        <AccountType/>
      </UserInfo>
    </LastModifiedby>
    <p xmlns="b5485916-57cc-416f-9122-dfdfd30ea8e9" xsi:nil="true"/>
    <TaxCatchAll xmlns="81d799cc-5486-4e90-9b4a-255baef40a1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5709001810F2469DA49EE7E7FE0BD6" ma:contentTypeVersion="18" ma:contentTypeDescription="Create a new document." ma:contentTypeScope="" ma:versionID="4dc97a3ee45a58dbd5db54e8161d69d6">
  <xsd:schema xmlns:xsd="http://www.w3.org/2001/XMLSchema" xmlns:xs="http://www.w3.org/2001/XMLSchema" xmlns:p="http://schemas.microsoft.com/office/2006/metadata/properties" xmlns:ns2="b5485916-57cc-416f-9122-dfdfd30ea8e9" xmlns:ns3="81d799cc-5486-4e90-9b4a-255baef40a15" targetNamespace="http://schemas.microsoft.com/office/2006/metadata/properties" ma:root="true" ma:fieldsID="4af5d5598541c2ce08f587e55fe6f67b" ns2:_="" ns3:_="">
    <xsd:import namespace="b5485916-57cc-416f-9122-dfdfd30ea8e9"/>
    <xsd:import namespace="81d799cc-5486-4e90-9b4a-255baef40a1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element ref="ns2:p" minOccurs="0"/>
                <xsd:element ref="ns2:lcf76f155ced4ddcb4097134ff3c332f" minOccurs="0"/>
                <xsd:element ref="ns3:TaxCatchAll" minOccurs="0"/>
                <xsd:element ref="ns2:LastModifi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85916-57cc-416f-9122-dfdfd30ea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p" ma:index="21" nillable="true" ma:displayName="Notes" ma:format="Dropdown" ma:internalName="p">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415ec4b-dd2c-41c7-bd33-b1768c194b15" ma:termSetId="09814cd3-568e-fe90-9814-8d621ff8fb84" ma:anchorId="fba54fb3-c3e1-fe81-a776-ca4b69148c4d" ma:open="true" ma:isKeyword="false">
      <xsd:complexType>
        <xsd:sequence>
          <xsd:element ref="pc:Terms" minOccurs="0" maxOccurs="1"/>
        </xsd:sequence>
      </xsd:complexType>
    </xsd:element>
    <xsd:element name="LastModifiedby" ma:index="25" nillable="true" ma:displayName="Last Modified by" ma:format="Dropdown" ma:list="UserInfo" ma:SharePointGroup="0" ma:internalName="LastModifi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1d799cc-5486-4e90-9b4a-255baef40a1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435ca4d-eddf-466c-9fee-7276b7842b5f}" ma:internalName="TaxCatchAll" ma:showField="CatchAllData" ma:web="81d799cc-5486-4e90-9b4a-255baef40a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200EE6-6F11-4BED-BC32-2EBF54EF3C7B}">
  <ds:schemaRefs>
    <ds:schemaRef ds:uri="http://schemas.microsoft.com/sharepoint/v3/contenttype/forms"/>
  </ds:schemaRefs>
</ds:datastoreItem>
</file>

<file path=customXml/itemProps2.xml><?xml version="1.0" encoding="utf-8"?>
<ds:datastoreItem xmlns:ds="http://schemas.openxmlformats.org/officeDocument/2006/customXml" ds:itemID="{F4A99E15-836F-4292-B198-2E1C08EA8F41}">
  <ds:schemaRefs>
    <ds:schemaRef ds:uri="b1574990-7dca-46ed-ac87-7eb4962c31b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2e3c90a-5f11-4787-ace5-3a0bcb2edcfa"/>
    <ds:schemaRef ds:uri="http://www.w3.org/XML/1998/namespace"/>
    <ds:schemaRef ds:uri="http://purl.org/dc/dcmitype/"/>
  </ds:schemaRefs>
</ds:datastoreItem>
</file>

<file path=customXml/itemProps3.xml><?xml version="1.0" encoding="utf-8"?>
<ds:datastoreItem xmlns:ds="http://schemas.openxmlformats.org/officeDocument/2006/customXml" ds:itemID="{D893E825-EF38-43F3-A91A-AE736D329346}"/>
</file>

<file path=docProps/app.xml><?xml version="1.0" encoding="utf-8"?>
<Properties xmlns="http://schemas.openxmlformats.org/officeDocument/2006/extended-properties" xmlns:vt="http://schemas.openxmlformats.org/officeDocument/2006/docPropsVTypes">
  <TotalTime>25083</TotalTime>
  <Words>2631</Words>
  <Application>Microsoft Office PowerPoint</Application>
  <PresentationFormat>On-screen Show (4:3)</PresentationFormat>
  <Paragraphs>336</Paragraphs>
  <Slides>42</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Cambria</vt:lpstr>
      <vt:lpstr>Lucida Sans Unicode</vt:lpstr>
      <vt:lpstr>Times New Roman</vt:lpstr>
      <vt:lpstr>Verdana</vt:lpstr>
      <vt:lpstr>Wingdings</vt:lpstr>
      <vt:lpstr>Default Design</vt:lpstr>
      <vt:lpstr>1_Blank</vt:lpstr>
      <vt:lpstr>The Ethics Appraisal Scheme in Horizon Europe </vt:lpstr>
      <vt:lpstr>What is Ethics?</vt:lpstr>
      <vt:lpstr>    TRUST</vt:lpstr>
      <vt:lpstr>  Regulation establishing Horizon Europe  Article 19   </vt:lpstr>
      <vt:lpstr> The Ethics Appraisal process in the HE Regulation   </vt:lpstr>
      <vt:lpstr>PowerPoint Presentation</vt:lpstr>
      <vt:lpstr>!! Actions NOT eligible for funding</vt:lpstr>
      <vt:lpstr>PowerPoint Presentation</vt:lpstr>
      <vt:lpstr>Horizon Europe Novelties</vt:lpstr>
      <vt:lpstr>PowerPoint Presentation</vt:lpstr>
      <vt:lpstr>PowerPoint Presentation</vt:lpstr>
      <vt:lpstr>PowerPoint Presentation</vt:lpstr>
      <vt:lpstr> Scientific questions (1/2) hESC, hE,  civil focus, dual-use …   </vt:lpstr>
      <vt:lpstr> Scientific questions (2/2)  Artificial Intelligence, DNSH   </vt:lpstr>
      <vt:lpstr>PowerPoint Presentation</vt:lpstr>
      <vt:lpstr> The HE Application</vt:lpstr>
      <vt:lpstr>Your work ethic matters, your institutions ethic is key </vt:lpstr>
      <vt:lpstr>HE Application form Declarations #6</vt:lpstr>
      <vt:lpstr>HE Declaration : citation of SOPs</vt:lpstr>
      <vt:lpstr>The ethics appraisal process </vt:lpstr>
      <vt:lpstr>Ethics Panels are (usually) risk averse</vt:lpstr>
      <vt:lpstr>PowerPoint Presentation</vt:lpstr>
      <vt:lpstr>PowerPoint Presentation</vt:lpstr>
      <vt:lpstr>(1c) HE Application Form, EIT table:</vt:lpstr>
      <vt:lpstr>(1d) HE Application Form, Self Assessment</vt:lpstr>
      <vt:lpstr>PowerPoint Presentation</vt:lpstr>
      <vt:lpstr>  Ethics screening - Key changes…  </vt:lpstr>
      <vt:lpstr>PowerPoint Presentation</vt:lpstr>
      <vt:lpstr>(3) Ethics Assessment</vt:lpstr>
      <vt:lpstr>PowerPoint Presentation</vt:lpstr>
      <vt:lpstr>PowerPoint Presentation</vt:lpstr>
      <vt:lpstr>Ethics and Grant Agreement Preparation (GAP) - Time to grant</vt:lpstr>
      <vt:lpstr>The responsibility of the applicant</vt:lpstr>
      <vt:lpstr>PowerPoint Presentation</vt:lpstr>
      <vt:lpstr>PowerPoint Presentation</vt:lpstr>
      <vt:lpstr>What the researchers should do:</vt:lpstr>
      <vt:lpstr>What the researchers should do:</vt:lpstr>
      <vt:lpstr>What the researchers should do:</vt:lpstr>
      <vt:lpstr>Time : a rare commodity</vt:lpstr>
      <vt:lpstr>HELP is on its way!</vt:lpstr>
      <vt:lpstr>Research Ethics and Integrity If you think Ethics is expensive , try misconduct….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KARATZAS Isidoros (RTD)</cp:lastModifiedBy>
  <cp:revision>954</cp:revision>
  <cp:lastPrinted>2017-06-27T09:58:17Z</cp:lastPrinted>
  <dcterms:created xsi:type="dcterms:W3CDTF">2011-10-28T10:25:18Z</dcterms:created>
  <dcterms:modified xsi:type="dcterms:W3CDTF">2021-05-26T09:24:42Z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0x0101002D5709001810F2469DA49EE7E7FE0BD6</vt:lpwstr>
  </property>
</Properties>
</file>